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3"/>
  </p:notesMasterIdLst>
  <p:handoutMasterIdLst>
    <p:handoutMasterId r:id="rId44"/>
  </p:handoutMasterIdLst>
  <p:sldIdLst>
    <p:sldId id="257" r:id="rId2"/>
    <p:sldId id="327" r:id="rId3"/>
    <p:sldId id="259" r:id="rId4"/>
    <p:sldId id="387" r:id="rId5"/>
    <p:sldId id="262" r:id="rId6"/>
    <p:sldId id="263" r:id="rId7"/>
    <p:sldId id="264" r:id="rId8"/>
    <p:sldId id="358" r:id="rId9"/>
    <p:sldId id="337" r:id="rId10"/>
    <p:sldId id="386" r:id="rId11"/>
    <p:sldId id="339" r:id="rId12"/>
    <p:sldId id="341" r:id="rId13"/>
    <p:sldId id="342" r:id="rId14"/>
    <p:sldId id="343" r:id="rId15"/>
    <p:sldId id="359" r:id="rId16"/>
    <p:sldId id="360" r:id="rId17"/>
    <p:sldId id="344" r:id="rId18"/>
    <p:sldId id="361" r:id="rId19"/>
    <p:sldId id="362" r:id="rId20"/>
    <p:sldId id="345" r:id="rId21"/>
    <p:sldId id="363" r:id="rId22"/>
    <p:sldId id="346" r:id="rId23"/>
    <p:sldId id="366" r:id="rId24"/>
    <p:sldId id="348" r:id="rId25"/>
    <p:sldId id="367" r:id="rId26"/>
    <p:sldId id="349" r:id="rId27"/>
    <p:sldId id="368" r:id="rId28"/>
    <p:sldId id="351" r:id="rId29"/>
    <p:sldId id="352" r:id="rId30"/>
    <p:sldId id="353" r:id="rId31"/>
    <p:sldId id="369" r:id="rId32"/>
    <p:sldId id="354" r:id="rId33"/>
    <p:sldId id="370" r:id="rId34"/>
    <p:sldId id="355" r:id="rId35"/>
    <p:sldId id="374" r:id="rId36"/>
    <p:sldId id="375" r:id="rId37"/>
    <p:sldId id="373" r:id="rId38"/>
    <p:sldId id="376" r:id="rId39"/>
    <p:sldId id="372" r:id="rId40"/>
    <p:sldId id="371" r:id="rId41"/>
    <p:sldId id="377" r:id="rId4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839092-15F8-4C72-A6BC-E11C1D12CDAA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34EDFF-C18C-466F-B693-08283F9FE7CF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8BDEDF6-02C8-4C79-849B-7C66BCA45A97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축은 데이터 값</a:t>
            </a:r>
            <a:r>
              <a:rPr lang="en-US" altLang="ko-KR" dirty="0"/>
              <a:t>. Y</a:t>
            </a:r>
            <a:r>
              <a:rPr lang="ko-KR" altLang="en-US" dirty="0"/>
              <a:t>축은 데이터의 출현 확률</a:t>
            </a:r>
            <a:r>
              <a:rPr lang="en-US" altLang="ko-KR" dirty="0"/>
              <a:t>/</a:t>
            </a:r>
            <a:r>
              <a:rPr lang="ko-KR" altLang="en-US" dirty="0"/>
              <a:t>빈도  이 그림을 통해 균등분포가 데이터가 값에 상관없이 균등한 확률로 출현하는 성질을 가진다는 것을 알 수 있으며 </a:t>
            </a:r>
            <a:r>
              <a:rPr lang="ko-KR" altLang="en-US" dirty="0" err="1"/>
              <a:t>가우시안</a:t>
            </a:r>
            <a:r>
              <a:rPr lang="ko-KR" altLang="en-US" dirty="0"/>
              <a:t> 분포는 </a:t>
            </a:r>
            <a:endParaRPr lang="en-US" altLang="ko-KR" dirty="0"/>
          </a:p>
          <a:p>
            <a:r>
              <a:rPr lang="ko-KR" altLang="en-US" dirty="0"/>
              <a:t>각 데이터 값의 출현 확률이 다르며 평균값 주위의 데이터가 많이 나타나는 분포라는 것을 알 수 있음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8BDEDF6-02C8-4C79-849B-7C66BCA45A97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74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그림의 수평축은 달러로 표시한 </a:t>
            </a:r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en-US" altLang="ko-KR" dirty="0"/>
              <a:t>GDP</a:t>
            </a:r>
            <a:r>
              <a:rPr lang="ko-KR" altLang="en-US" dirty="0"/>
              <a:t>이며 수직 축은 기대수명</a:t>
            </a:r>
            <a:r>
              <a:rPr lang="en-US" altLang="ko-KR" dirty="0"/>
              <a:t>. 2016</a:t>
            </a:r>
            <a:r>
              <a:rPr lang="ko-KR" altLang="en-US" dirty="0"/>
              <a:t>년 아시아 각국의 </a:t>
            </a:r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en-US" altLang="ko-KR" dirty="0"/>
              <a:t>GDP</a:t>
            </a:r>
            <a:r>
              <a:rPr lang="ko-KR" altLang="en-US" dirty="0"/>
              <a:t>와 기대 수명을 표현함</a:t>
            </a:r>
            <a:r>
              <a:rPr lang="en-US" altLang="ko-KR" dirty="0"/>
              <a:t>. </a:t>
            </a:r>
            <a:r>
              <a:rPr lang="ko-KR" altLang="en-US" dirty="0" err="1"/>
              <a:t>거품하나는</a:t>
            </a:r>
            <a:r>
              <a:rPr lang="ko-KR" altLang="en-US" dirty="0"/>
              <a:t> 하나의 국가를 의미</a:t>
            </a:r>
            <a:endParaRPr lang="en-US" altLang="ko-KR" dirty="0"/>
          </a:p>
          <a:p>
            <a:r>
              <a:rPr lang="ko-KR" altLang="en-US" dirty="0"/>
              <a:t>거품이 크면 인구수가 그만큼 크다는 것을 의미하며 중국과 인도가 가장 큰 거품을 가지고 있음</a:t>
            </a:r>
            <a:r>
              <a:rPr lang="en-US" altLang="ko-KR" dirty="0"/>
              <a:t>. </a:t>
            </a:r>
            <a:r>
              <a:rPr lang="ko-KR" altLang="en-US" dirty="0"/>
              <a:t>이러한 상관관계를 나타내는 이유는 </a:t>
            </a:r>
            <a:r>
              <a:rPr lang="en-US" altLang="ko-KR" dirty="0"/>
              <a:t>1</a:t>
            </a:r>
            <a:r>
              <a:rPr lang="ko-KR" altLang="en-US" dirty="0"/>
              <a:t>인당</a:t>
            </a:r>
            <a:r>
              <a:rPr lang="en-US" altLang="ko-KR" dirty="0"/>
              <a:t>GDP</a:t>
            </a:r>
            <a:r>
              <a:rPr lang="ko-KR" altLang="en-US" dirty="0"/>
              <a:t>가 증가하면서 의료수준과 위생수준이 향상되어 영아사망률이 감소하고 전염병에 의한 사망률이 감소하기 때문으로 추정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8BDEDF6-02C8-4C79-849B-7C66BCA45A97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35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1850</a:t>
            </a:r>
            <a:r>
              <a:rPr lang="ko-KR" altLang="en-US" dirty="0"/>
              <a:t>년대에서부터 지금까지의 노동인구 구성의 변화를 나타내고 있음</a:t>
            </a:r>
            <a:r>
              <a:rPr lang="en-US" altLang="ko-KR" dirty="0"/>
              <a:t>. </a:t>
            </a:r>
            <a:r>
              <a:rPr lang="ko-KR" altLang="en-US" dirty="0"/>
              <a:t>사용자는 마우스를 임의의 지점에 </a:t>
            </a:r>
            <a:r>
              <a:rPr lang="ko-KR" altLang="en-US" dirty="0" err="1"/>
              <a:t>올릴수</a:t>
            </a:r>
            <a:r>
              <a:rPr lang="ko-KR" altLang="en-US" dirty="0"/>
              <a:t> 있으며 이 경우 풍선 도움말이 나타나서 사용자가 원하는 정보를 효과적으로 전달</a:t>
            </a:r>
            <a:r>
              <a:rPr lang="en-US" altLang="ko-KR" dirty="0"/>
              <a:t>. 1980</a:t>
            </a:r>
            <a:r>
              <a:rPr lang="ko-KR" altLang="en-US" dirty="0"/>
              <a:t>년도에 </a:t>
            </a:r>
            <a:r>
              <a:rPr lang="en-US" altLang="ko-KR" dirty="0"/>
              <a:t>53% </a:t>
            </a:r>
            <a:r>
              <a:rPr lang="ko-KR" altLang="en-US" dirty="0"/>
              <a:t>미국인구가 사무직에 종사하고 있음을 대화식으로 표현함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복잡한 설명이 없어도 신속하고 효과적으로 정보를 전달할 수 있고 빠르게 통찰을 이끌어낼 수 있음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8BDEDF6-02C8-4C79-849B-7C66BCA45A97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8BDEDF6-02C8-4C79-849B-7C66BCA45A97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0421086B-92A0-4D22-94D7-207C8E029793}" type="datetime1">
              <a:rPr lang="ko-KR" altLang="en-US" smtClean="0"/>
              <a:t>2022-09-06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AA789D4-F75C-46F1-A8E1-B49D7553F821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E95217A-41F5-40B0-A1B1-26DD36AFCC5B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EABA43C-120F-4415-98B3-372D2FECC855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7A3EB572-C624-418B-8597-163D90616FC8}" type="datetime1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E760CE9-DAAA-4235-992F-BD3E0145916A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2DB1AE6-F89A-4A3B-A7FF-0FB649FB73D9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692FE0A-EA49-4D7D-9497-837FBECB3F6B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6FBB2DF-47A9-40D1-8CCE-28FE2873E83F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490B79C2-6C94-403B-8C2C-F3D94681D3D0}" type="datetime1">
              <a:rPr lang="ko-KR" altLang="en-US" smtClean="0"/>
              <a:t>2022-09-06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85759F83-5FB7-41EB-8B77-54D18451864A}" type="datetime1">
              <a:rPr lang="ko-KR" altLang="en-US" smtClean="0"/>
              <a:t>2022-09-06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7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1477688"/>
            <a:ext cx="10058400" cy="4475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dirty="0"/>
              <a:t>마스터 텍스트 스타일을 편집하려면 클릭하세요.</a:t>
            </a:r>
          </a:p>
          <a:p>
            <a:pPr lvl="1" rtl="0"/>
            <a:r>
              <a:rPr lang="ko" dirty="0"/>
              <a:t>둘째 수준</a:t>
            </a:r>
          </a:p>
          <a:p>
            <a:pPr lvl="2" rtl="0"/>
            <a:r>
              <a:rPr lang="ko" dirty="0"/>
              <a:t>셋째 수준</a:t>
            </a:r>
          </a:p>
          <a:p>
            <a:pPr lvl="3" rtl="0"/>
            <a:r>
              <a:rPr lang="ko" dirty="0"/>
              <a:t>넷째 수준</a:t>
            </a:r>
          </a:p>
          <a:p>
            <a:pPr lvl="4" rtl="0"/>
            <a:r>
              <a:rPr lang="ko" dirty="0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98D2B5FF-957F-493E-A036-A1B14CB1BDF4}" type="datetime1">
              <a:rPr lang="ko-KR" altLang="en-US" smtClean="0"/>
              <a:t>2022-09-06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codecogs.com/eqnedit.php?latex=x%5e2%20%2B%205#0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www.codecogs.com/eqnedit.php?latex=%202x%20#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codecogs.com/eqnedit.php?latex=-x%5e2%20-%205#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pr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4400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matplotlip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Hajung</a:t>
            </a:r>
            <a:r>
              <a:rPr lang="en-US" altLang="ko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Choi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464371"/>
            <a:ext cx="11057592" cy="722806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10.4 </a:t>
            </a:r>
            <a:r>
              <a:rPr lang="ko-KR" altLang="en-US" sz="3400" dirty="0" err="1"/>
              <a:t>맷플롯립</a:t>
            </a:r>
            <a:r>
              <a:rPr lang="ko-KR" altLang="en-US" sz="3400" dirty="0"/>
              <a:t> 코드 살펴 보기</a:t>
            </a:r>
            <a:endParaRPr lang="ko-KR" altLang="en-US" sz="3400" spc="-1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4872E2-34A3-4165-895E-5D84259D0B63}"/>
              </a:ext>
            </a:extLst>
          </p:cNvPr>
          <p:cNvSpPr/>
          <p:nvPr/>
        </p:nvSpPr>
        <p:spPr>
          <a:xfrm>
            <a:off x="790778" y="1301662"/>
            <a:ext cx="10079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차트의 제목 레이블을 설정한다</a:t>
            </a:r>
            <a:r>
              <a:rPr lang="en-US" altLang="ko-KR" dirty="0"/>
              <a:t>. </a:t>
            </a:r>
            <a:r>
              <a:rPr lang="ko-KR" altLang="en-US" dirty="0"/>
              <a:t>차트의 </a:t>
            </a:r>
            <a:r>
              <a:rPr lang="ko-KR" altLang="en-US" dirty="0" err="1"/>
              <a:t>최상단에</a:t>
            </a:r>
            <a:r>
              <a:rPr lang="ko-KR" altLang="en-US" dirty="0"/>
              <a:t> 표시된다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A82C28-792A-4DBE-AB75-7B587D99DBF8}"/>
              </a:ext>
            </a:extLst>
          </p:cNvPr>
          <p:cNvSpPr/>
          <p:nvPr/>
        </p:nvSpPr>
        <p:spPr>
          <a:xfrm>
            <a:off x="790622" y="2273545"/>
            <a:ext cx="10592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y</a:t>
            </a:r>
            <a:r>
              <a:rPr lang="ko-KR" altLang="en-US" dirty="0"/>
              <a:t>축의 레이블을 지정</a:t>
            </a:r>
            <a:r>
              <a:rPr lang="en-US" altLang="ko-KR" dirty="0"/>
              <a:t>, </a:t>
            </a:r>
            <a:r>
              <a:rPr lang="en-US" altLang="ko-KR" dirty="0" err="1"/>
              <a:t>savefig</a:t>
            </a:r>
            <a:r>
              <a:rPr lang="en-US" altLang="ko-KR" dirty="0"/>
              <a:t>() </a:t>
            </a:r>
            <a:r>
              <a:rPr lang="ko-KR" altLang="en-US" dirty="0"/>
              <a:t>함수를 통해서 파일을 저장함</a:t>
            </a:r>
            <a:r>
              <a:rPr lang="en-US" altLang="ko-KR" dirty="0"/>
              <a:t>. </a:t>
            </a:r>
            <a:r>
              <a:rPr lang="ko-KR" altLang="en-US" dirty="0"/>
              <a:t>해상도는 </a:t>
            </a:r>
            <a:r>
              <a:rPr lang="en-US" altLang="ko-KR" dirty="0"/>
              <a:t>dpi</a:t>
            </a:r>
            <a:r>
              <a:rPr lang="ko-KR" altLang="en-US" dirty="0"/>
              <a:t>를 통해 지정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dpi</a:t>
            </a:r>
            <a:r>
              <a:rPr lang="ko-KR" altLang="en-US" dirty="0"/>
              <a:t>는 </a:t>
            </a:r>
            <a:r>
              <a:rPr lang="en-US" altLang="ko-KR" dirty="0"/>
              <a:t>dot per inch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인치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2.54cm)</a:t>
            </a:r>
            <a:r>
              <a:rPr lang="ko-KR" altLang="en-US" dirty="0"/>
              <a:t>당</a:t>
            </a:r>
            <a:r>
              <a:rPr lang="en-US" altLang="ko-KR" dirty="0"/>
              <a:t> </a:t>
            </a:r>
            <a:r>
              <a:rPr lang="ko-KR" altLang="en-US" dirty="0"/>
              <a:t>점의 수를 의미함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9150B-E2ED-4321-9935-B60E9399FDE3}"/>
              </a:ext>
            </a:extLst>
          </p:cNvPr>
          <p:cNvSpPr/>
          <p:nvPr/>
        </p:nvSpPr>
        <p:spPr>
          <a:xfrm>
            <a:off x="816179" y="4004929"/>
            <a:ext cx="10566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Nanum Gothic"/>
              </a:rPr>
              <a:t>반드시 </a:t>
            </a:r>
            <a:r>
              <a:rPr lang="en-US" altLang="ko-KR">
                <a:solidFill>
                  <a:srgbClr val="000000"/>
                </a:solidFill>
                <a:latin typeface="Nanum Gothic"/>
              </a:rPr>
              <a:t>plt.plot() </a:t>
            </a:r>
            <a:r>
              <a:rPr lang="ko-KR" altLang="en-US">
                <a:solidFill>
                  <a:srgbClr val="000000"/>
                </a:solidFill>
                <a:latin typeface="Nanum Gothic"/>
              </a:rPr>
              <a:t>함수를 사용하여야 화면에 차트가 나타난다</a:t>
            </a:r>
            <a:endParaRPr lang="en-US" altLang="ko-KR">
              <a:solidFill>
                <a:srgbClr val="000000"/>
              </a:solidFill>
              <a:latin typeface="Nanum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22" y="1759508"/>
            <a:ext cx="966922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90" y="2919876"/>
            <a:ext cx="9716856" cy="1095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22" y="4439353"/>
            <a:ext cx="4715533" cy="82879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A943CBB-2DD2-0343-A240-9E91B28E6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25" y="3034361"/>
            <a:ext cx="4366107" cy="314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0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4FF6CE-79CD-E549-B57B-287B82BF7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15274"/>
              </p:ext>
            </p:extLst>
          </p:nvPr>
        </p:nvGraphicFramePr>
        <p:xfrm>
          <a:off x="748657" y="285719"/>
          <a:ext cx="9972862" cy="11718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3035">
                  <a:extLst>
                    <a:ext uri="{9D8B030D-6E8A-4147-A177-3AD203B41FA5}">
                      <a16:colId xmlns:a16="http://schemas.microsoft.com/office/drawing/2014/main" val="1576364894"/>
                    </a:ext>
                  </a:extLst>
                </a:gridCol>
                <a:gridCol w="9819827">
                  <a:extLst>
                    <a:ext uri="{9D8B030D-6E8A-4147-A177-3AD203B41FA5}">
                      <a16:colId xmlns:a16="http://schemas.microsoft.com/office/drawing/2014/main" val="4118051672"/>
                    </a:ext>
                  </a:extLst>
                </a:gridCol>
              </a:tblGrid>
              <a:tr h="11718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4400" b="0" i="0" u="none" strike="noStrike" dirty="0">
                        <a:solidFill>
                          <a:srgbClr val="000000"/>
                        </a:solidFill>
                        <a:effectLst/>
                        <a:latin typeface="Do Hyeon"/>
                      </a:endParaRPr>
                    </a:p>
                  </a:txBody>
                  <a:tcPr marL="62865" marR="64770" marT="17780" marB="17780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400" b="1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LAB</a:t>
                      </a:r>
                      <a:r>
                        <a:rPr lang="en-US" altLang="ko-KR" sz="3400" b="1" u="none" strike="noStrike" baseline="30000" dirty="0">
                          <a:solidFill>
                            <a:schemeClr val="accent6"/>
                          </a:solidFill>
                          <a:effectLst/>
                        </a:rPr>
                        <a:t>10-1</a:t>
                      </a:r>
                      <a:r>
                        <a:rPr lang="ko-KR" altLang="en-US" sz="3400" u="none" strike="noStrike" dirty="0">
                          <a:effectLst/>
                        </a:rPr>
                        <a:t>수학 함수도 쉽게 그려보자</a:t>
                      </a:r>
                      <a:endParaRPr lang="ko-KR" altLang="en-US" sz="3400" dirty="0">
                        <a:effectLst/>
                      </a:endParaRPr>
                    </a:p>
                  </a:txBody>
                  <a:tcPr marL="62865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5321665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34" y="1453796"/>
            <a:ext cx="859274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8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57" y="2007470"/>
            <a:ext cx="8659433" cy="268642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B5CD703-E369-4F64-AFC2-F0409D38D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15624"/>
              </p:ext>
            </p:extLst>
          </p:nvPr>
        </p:nvGraphicFramePr>
        <p:xfrm>
          <a:off x="748657" y="285719"/>
          <a:ext cx="9972862" cy="11718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3035">
                  <a:extLst>
                    <a:ext uri="{9D8B030D-6E8A-4147-A177-3AD203B41FA5}">
                      <a16:colId xmlns:a16="http://schemas.microsoft.com/office/drawing/2014/main" val="1576364894"/>
                    </a:ext>
                  </a:extLst>
                </a:gridCol>
                <a:gridCol w="9819827">
                  <a:extLst>
                    <a:ext uri="{9D8B030D-6E8A-4147-A177-3AD203B41FA5}">
                      <a16:colId xmlns:a16="http://schemas.microsoft.com/office/drawing/2014/main" val="4118051672"/>
                    </a:ext>
                  </a:extLst>
                </a:gridCol>
              </a:tblGrid>
              <a:tr h="11718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4400" b="0" i="0" u="none" strike="noStrike" dirty="0">
                        <a:solidFill>
                          <a:srgbClr val="000000"/>
                        </a:solidFill>
                        <a:effectLst/>
                        <a:latin typeface="Do Hyeon"/>
                      </a:endParaRPr>
                    </a:p>
                  </a:txBody>
                  <a:tcPr marL="62865" marR="64770" marT="17780" marB="17780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400" b="1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LAB</a:t>
                      </a:r>
                      <a:r>
                        <a:rPr lang="en-US" altLang="ko-KR" sz="3400" b="1" u="none" strike="noStrike" baseline="30000" dirty="0">
                          <a:solidFill>
                            <a:schemeClr val="accent6"/>
                          </a:solidFill>
                          <a:effectLst/>
                        </a:rPr>
                        <a:t>10-1</a:t>
                      </a:r>
                      <a:r>
                        <a:rPr lang="ko-KR" altLang="en-US" sz="3400" u="none" strike="noStrike" dirty="0">
                          <a:effectLst/>
                        </a:rPr>
                        <a:t>수학 함수도 쉽게 그려보자</a:t>
                      </a:r>
                      <a:endParaRPr lang="ko-KR" altLang="en-US" sz="3400" dirty="0">
                        <a:effectLst/>
                      </a:endParaRPr>
                    </a:p>
                  </a:txBody>
                  <a:tcPr marL="62865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53216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933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86" y="1625291"/>
            <a:ext cx="10069330" cy="4420217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10.4 </a:t>
            </a:r>
            <a:r>
              <a:rPr lang="ko-KR" altLang="en-US" sz="3400" dirty="0" err="1"/>
              <a:t>맷플롯립</a:t>
            </a:r>
            <a:r>
              <a:rPr lang="ko-KR" altLang="en-US" sz="3400" dirty="0"/>
              <a:t> 코드 살펴 보기</a:t>
            </a:r>
            <a:endParaRPr lang="ko-KR" altLang="en-US" sz="3400" spc="-150" dirty="0"/>
          </a:p>
        </p:txBody>
      </p:sp>
    </p:spTree>
    <p:extLst>
      <p:ext uri="{BB962C8B-B14F-4D97-AF65-F5344CB8AC3E}">
        <p14:creationId xmlns:p14="http://schemas.microsoft.com/office/powerpoint/2010/main" val="368448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1"/>
            <a:ext cx="11057592" cy="882302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10.5 </a:t>
            </a:r>
            <a:r>
              <a:rPr lang="ko-KR" altLang="en-US" sz="3400" dirty="0"/>
              <a:t>차트 장식을 도와주는 다양한 기법들</a:t>
            </a:r>
            <a:endParaRPr lang="ko-KR" altLang="en-US" sz="3400" spc="-150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B3FCC9F-7ADA-4188-9368-C3C142607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40" y="1186622"/>
            <a:ext cx="1111961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 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plot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() 함수를 수정하여 한 번의 호출만으로  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hlinkClick r:id="rId2"/>
              </a:rPr>
              <a:t>  </a:t>
            </a:r>
            <a:r>
              <a:rPr kumimoji="0" lang="ko-KR" altLang="ko-KR" sz="12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hlinkClick r:id="rId3"/>
              </a:rPr>
              <a:t>  </a:t>
            </a:r>
            <a:r>
              <a:rPr kumimoji="0" lang="en-US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    </a:t>
            </a:r>
            <a:r>
              <a:rPr kumimoji="0" lang="ko-KR" altLang="ko-KR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hlinkClick r:id="rId4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        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의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세 함수를 그려보도록 하자.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030" name="Picture 6" descr="https://lh5.googleusercontent.com/j5MnUS-6Q55k3Dd3X05UcAPnzDTwmlTL9Vlywon6YwLeQEU09Bsqk_2b7aPBdYPY3lYDS5vZO04vDJ9XyOR8_FmyVqEJe_1lNNWhenD5w6JFyZVfV5W_5NMyZ50MSj8YDdqjI-B3">
            <a:hlinkClick r:id="rId2"/>
            <a:extLst>
              <a:ext uri="{FF2B5EF4-FFF2-40B4-BE49-F238E27FC236}">
                <a16:creationId xmlns:a16="http://schemas.microsoft.com/office/drawing/2014/main" id="{C441F26B-61BD-41BD-A30A-ECF97ABDD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21" y="1325850"/>
            <a:ext cx="215844" cy="14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5.googleusercontent.com/Z5qLRTkohgmVjrGnHSyBMBdR5xBYDFg1mpV7upMx1f9qr10-siP3Na7QuQ4_3j6M4h7vRI33DDYl_DTS90X2ShkTxt8wLK6m4SVaFPnqdQo72J7zMVu9kHZf0oPVXqlLZhguhamW">
            <a:hlinkClick r:id="rId3"/>
            <a:extLst>
              <a:ext uri="{FF2B5EF4-FFF2-40B4-BE49-F238E27FC236}">
                <a16:creationId xmlns:a16="http://schemas.microsoft.com/office/drawing/2014/main" id="{EE129B40-3E8B-46C9-B109-7A38ABF11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342" y="1312665"/>
            <a:ext cx="614322" cy="21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ePvuH6SkSY5yxySuKfDvryOhfjKPnnmJ6lLMeIM-5e3T1meiAZuaI9GM41PQOkvpUFvMpwYsggLc0VxASZfi1GhrZBFcJ3Ixbe9aBr0rEQynMxD1Z0UE1WGJTvbqqKj7gxht9y6x">
            <a:hlinkClick r:id="rId4"/>
            <a:extLst>
              <a:ext uri="{FF2B5EF4-FFF2-40B4-BE49-F238E27FC236}">
                <a16:creationId xmlns:a16="http://schemas.microsoft.com/office/drawing/2014/main" id="{0EC00EF2-CCF7-4455-8931-2907E192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41" y="1300945"/>
            <a:ext cx="796960" cy="1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116" y="2575321"/>
            <a:ext cx="969780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0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1FCF08-26E8-4593-8E15-03BA60D83E65}"/>
              </a:ext>
            </a:extLst>
          </p:cNvPr>
          <p:cNvSpPr/>
          <p:nvPr/>
        </p:nvSpPr>
        <p:spPr>
          <a:xfrm>
            <a:off x="564859" y="450476"/>
            <a:ext cx="106512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r--’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나 ‘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g^-’, ‘b*:’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와 같은 포맷 </a:t>
            </a:r>
            <a:r>
              <a:rPr lang="ko-KR" altLang="en-US" sz="2000" dirty="0" err="1">
                <a:solidFill>
                  <a:srgbClr val="000000"/>
                </a:solidFill>
                <a:latin typeface="+mn-ea"/>
              </a:rPr>
              <a:t>지정명령을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통해 선의 색깔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표식의 종류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선의 형태를 지정할 수도 있다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r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은 빨강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g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는 녹색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b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는 파랑을 의미한다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--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는 점선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는 실선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는 짧은 점선을 의미한다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표식 기호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^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는 세모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*는 별표 표식을 각각 의미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624FE-2634-4F8D-B8FD-E76B1112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27" y="2147421"/>
            <a:ext cx="5729885" cy="411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5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917FC60-8DF7-824E-AE2E-3DB6CF999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796" y="897688"/>
            <a:ext cx="5922065" cy="580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D83E66-ECFB-4CD9-BBE5-9C799FA5F580}"/>
              </a:ext>
            </a:extLst>
          </p:cNvPr>
          <p:cNvSpPr/>
          <p:nvPr/>
        </p:nvSpPr>
        <p:spPr>
          <a:xfrm>
            <a:off x="1213004" y="528356"/>
            <a:ext cx="5113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anum Gothic"/>
              </a:rPr>
              <a:t>matplotlib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에서 차트를 구성하는 여러 가지 용어들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39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540029"/>
            <a:ext cx="11057592" cy="743826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10.6 </a:t>
            </a:r>
            <a:r>
              <a:rPr lang="ko-KR" altLang="en-US" sz="3400" dirty="0"/>
              <a:t>하나의 차트에 여러 개의 데이터를 그려보자</a:t>
            </a:r>
            <a:endParaRPr lang="ko-KR" altLang="en-US" sz="3400" spc="-1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461B03-EB98-4F97-B625-3D6C770CE94E}"/>
              </a:ext>
            </a:extLst>
          </p:cNvPr>
          <p:cNvSpPr/>
          <p:nvPr/>
        </p:nvSpPr>
        <p:spPr>
          <a:xfrm>
            <a:off x="720324" y="1526019"/>
            <a:ext cx="105804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리스트 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를 다음과 같이 선언하고 이를 리스트 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x, y, z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와 함께 그려보자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여기에 각 차트를 설명하는 범례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(legend)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를 추가하면 다음과 같다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. </a:t>
            </a:r>
            <a:endParaRPr lang="ko-KR" altLang="en-US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B2794A-9853-4055-A226-8944BC515DE7}"/>
              </a:ext>
            </a:extLst>
          </p:cNvPr>
          <p:cNvGrpSpPr/>
          <p:nvPr/>
        </p:nvGrpSpPr>
        <p:grpSpPr>
          <a:xfrm>
            <a:off x="1022682" y="2193074"/>
            <a:ext cx="9726382" cy="4448796"/>
            <a:chOff x="801009" y="2357016"/>
            <a:chExt cx="9726382" cy="444879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009" y="2357016"/>
              <a:ext cx="9726382" cy="44487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B177E07-E843-4AF3-8A7F-137572A85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3791" y="4722102"/>
              <a:ext cx="160034" cy="266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62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4DEDFA-ED0A-4607-B18F-AD3AEF49203D}"/>
              </a:ext>
            </a:extLst>
          </p:cNvPr>
          <p:cNvSpPr txBox="1"/>
          <p:nvPr/>
        </p:nvSpPr>
        <p:spPr>
          <a:xfrm>
            <a:off x="1873472" y="312953"/>
            <a:ext cx="230063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코드의 실행 결과는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68" y="786588"/>
            <a:ext cx="8057600" cy="55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35" y="945921"/>
            <a:ext cx="10055024" cy="49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9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081" y="517586"/>
            <a:ext cx="11054621" cy="5777447"/>
            <a:chOff x="1043098" y="4462353"/>
            <a:chExt cx="6985286" cy="1832681"/>
          </a:xfrm>
        </p:grpSpPr>
        <p:sp>
          <p:nvSpPr>
            <p:cNvPr id="5" name="모서리가 둥근 직사각형 2"/>
            <p:cNvSpPr/>
            <p:nvPr/>
          </p:nvSpPr>
          <p:spPr>
            <a:xfrm>
              <a:off x="1043098" y="4462353"/>
              <a:ext cx="1905910" cy="183886"/>
            </a:xfrm>
            <a:custGeom>
              <a:avLst/>
              <a:gdLst>
                <a:gd name="connsiteX0" fmla="*/ 0 w 1080120"/>
                <a:gd name="connsiteY0" fmla="*/ 60008 h 360040"/>
                <a:gd name="connsiteX1" fmla="*/ 60008 w 1080120"/>
                <a:gd name="connsiteY1" fmla="*/ 0 h 360040"/>
                <a:gd name="connsiteX2" fmla="*/ 1020112 w 1080120"/>
                <a:gd name="connsiteY2" fmla="*/ 0 h 360040"/>
                <a:gd name="connsiteX3" fmla="*/ 1080120 w 1080120"/>
                <a:gd name="connsiteY3" fmla="*/ 60008 h 360040"/>
                <a:gd name="connsiteX4" fmla="*/ 1080120 w 1080120"/>
                <a:gd name="connsiteY4" fmla="*/ 300032 h 360040"/>
                <a:gd name="connsiteX5" fmla="*/ 1020112 w 1080120"/>
                <a:gd name="connsiteY5" fmla="*/ 360040 h 360040"/>
                <a:gd name="connsiteX6" fmla="*/ 60008 w 1080120"/>
                <a:gd name="connsiteY6" fmla="*/ 360040 h 360040"/>
                <a:gd name="connsiteX7" fmla="*/ 0 w 1080120"/>
                <a:gd name="connsiteY7" fmla="*/ 300032 h 360040"/>
                <a:gd name="connsiteX8" fmla="*/ 0 w 1080120"/>
                <a:gd name="connsiteY8" fmla="*/ 60008 h 360040"/>
                <a:gd name="connsiteX0" fmla="*/ 0 w 1080630"/>
                <a:gd name="connsiteY0" fmla="*/ 60008 h 360040"/>
                <a:gd name="connsiteX1" fmla="*/ 60008 w 1080630"/>
                <a:gd name="connsiteY1" fmla="*/ 0 h 360040"/>
                <a:gd name="connsiteX2" fmla="*/ 1020112 w 1080630"/>
                <a:gd name="connsiteY2" fmla="*/ 0 h 360040"/>
                <a:gd name="connsiteX3" fmla="*/ 1080120 w 1080630"/>
                <a:gd name="connsiteY3" fmla="*/ 60008 h 360040"/>
                <a:gd name="connsiteX4" fmla="*/ 1080120 w 1080630"/>
                <a:gd name="connsiteY4" fmla="*/ 300032 h 360040"/>
                <a:gd name="connsiteX5" fmla="*/ 1053449 w 1080630"/>
                <a:gd name="connsiteY5" fmla="*/ 360040 h 360040"/>
                <a:gd name="connsiteX6" fmla="*/ 60008 w 1080630"/>
                <a:gd name="connsiteY6" fmla="*/ 360040 h 360040"/>
                <a:gd name="connsiteX7" fmla="*/ 0 w 1080630"/>
                <a:gd name="connsiteY7" fmla="*/ 300032 h 360040"/>
                <a:gd name="connsiteX8" fmla="*/ 0 w 1080630"/>
                <a:gd name="connsiteY8" fmla="*/ 60008 h 360040"/>
                <a:gd name="connsiteX0" fmla="*/ 510 w 1081140"/>
                <a:gd name="connsiteY0" fmla="*/ 60008 h 362421"/>
                <a:gd name="connsiteX1" fmla="*/ 60518 w 1081140"/>
                <a:gd name="connsiteY1" fmla="*/ 0 h 362421"/>
                <a:gd name="connsiteX2" fmla="*/ 1020622 w 1081140"/>
                <a:gd name="connsiteY2" fmla="*/ 0 h 362421"/>
                <a:gd name="connsiteX3" fmla="*/ 1080630 w 1081140"/>
                <a:gd name="connsiteY3" fmla="*/ 60008 h 362421"/>
                <a:gd name="connsiteX4" fmla="*/ 1080630 w 1081140"/>
                <a:gd name="connsiteY4" fmla="*/ 300032 h 362421"/>
                <a:gd name="connsiteX5" fmla="*/ 1053959 w 1081140"/>
                <a:gd name="connsiteY5" fmla="*/ 360040 h 362421"/>
                <a:gd name="connsiteX6" fmla="*/ 27180 w 1081140"/>
                <a:gd name="connsiteY6" fmla="*/ 362421 h 362421"/>
                <a:gd name="connsiteX7" fmla="*/ 510 w 1081140"/>
                <a:gd name="connsiteY7" fmla="*/ 300032 h 362421"/>
                <a:gd name="connsiteX8" fmla="*/ 510 w 1081140"/>
                <a:gd name="connsiteY8" fmla="*/ 60008 h 3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140" h="362421">
                  <a:moveTo>
                    <a:pt x="510" y="60008"/>
                  </a:moveTo>
                  <a:cubicBezTo>
                    <a:pt x="510" y="26866"/>
                    <a:pt x="27376" y="0"/>
                    <a:pt x="60518" y="0"/>
                  </a:cubicBezTo>
                  <a:lnTo>
                    <a:pt x="1020622" y="0"/>
                  </a:lnTo>
                  <a:cubicBezTo>
                    <a:pt x="1053764" y="0"/>
                    <a:pt x="1080630" y="26866"/>
                    <a:pt x="1080630" y="60008"/>
                  </a:cubicBezTo>
                  <a:lnTo>
                    <a:pt x="1080630" y="300032"/>
                  </a:lnTo>
                  <a:cubicBezTo>
                    <a:pt x="1080630" y="333174"/>
                    <a:pt x="1087101" y="360040"/>
                    <a:pt x="1053959" y="360040"/>
                  </a:cubicBezTo>
                  <a:lnTo>
                    <a:pt x="27180" y="362421"/>
                  </a:lnTo>
                  <a:cubicBezTo>
                    <a:pt x="-5962" y="362421"/>
                    <a:pt x="510" y="333174"/>
                    <a:pt x="510" y="300032"/>
                  </a:cubicBezTo>
                  <a:lnTo>
                    <a:pt x="510" y="60008"/>
                  </a:lnTo>
                  <a:close/>
                </a:path>
              </a:pathLst>
            </a:custGeom>
            <a:solidFill>
              <a:srgbClr val="59837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43608" y="4481073"/>
              <a:ext cx="6984776" cy="1813961"/>
              <a:chOff x="643260" y="2641203"/>
              <a:chExt cx="6984776" cy="181396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690560" y="2641203"/>
                <a:ext cx="1810289" cy="146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이장에서 배울 것들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32"/>
              <p:cNvSpPr/>
              <p:nvPr/>
            </p:nvSpPr>
            <p:spPr>
              <a:xfrm>
                <a:off x="643260" y="2806369"/>
                <a:ext cx="6984776" cy="1648795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직사각형 23"/>
              <p:cNvSpPr>
                <a:spLocks noChangeArrowheads="1"/>
              </p:cNvSpPr>
              <p:nvPr/>
            </p:nvSpPr>
            <p:spPr bwMode="auto">
              <a:xfrm>
                <a:off x="854031" y="2923423"/>
                <a:ext cx="6696744" cy="126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endParaRPr lang="ko-KR" altLang="en-US" sz="2000" spc="-100" dirty="0"/>
              </a:p>
            </p:txBody>
          </p:sp>
        </p:grp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C4E618CF-20CE-C24E-A275-DE0A39339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945" y="896927"/>
            <a:ext cx="8603637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Kore-KR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수치정보를 시각적인 정보로 표현해 보아요. </a:t>
            </a:r>
            <a:endParaRPr kumimoji="0" lang="en-US" altLang="ko-Kore-KR" sz="200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Kore-KR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맷플롯립 패키지의 다양한 기능을 알아볼 것이에요.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Kore-KR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데이터를 시각화하는 다양한 방법을 살펴 보아요.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Kore-KR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하나의 차트에 여러 시각화 방법을 함께 사용할 수 있도록 연습해 보아요.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Kore-KR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데이터 범위와 중앙값을 효율적으로 가시화하고 이상치도 파악해 보아요.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Kore-KR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가시화를 통해 데이터들을 상호 비교할 수도 있게 되어요.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Kore-KR" altLang="ko-Kore-KR" sz="200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데이터 분석의 결과를 효율적으로 전달하는 연습을 해 보아요.</a:t>
            </a:r>
            <a:endParaRPr kumimoji="0" lang="ko-Kore-KR" altLang="ko-Kore-KR" sz="200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68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580B0E5-3856-CE4A-9D87-55F64F34D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193534"/>
              </p:ext>
            </p:extLst>
          </p:nvPr>
        </p:nvGraphicFramePr>
        <p:xfrm>
          <a:off x="914400" y="459363"/>
          <a:ext cx="10654900" cy="65553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3035">
                  <a:extLst>
                    <a:ext uri="{9D8B030D-6E8A-4147-A177-3AD203B41FA5}">
                      <a16:colId xmlns:a16="http://schemas.microsoft.com/office/drawing/2014/main" val="364308919"/>
                    </a:ext>
                  </a:extLst>
                </a:gridCol>
                <a:gridCol w="10501865">
                  <a:extLst>
                    <a:ext uri="{9D8B030D-6E8A-4147-A177-3AD203B41FA5}">
                      <a16:colId xmlns:a16="http://schemas.microsoft.com/office/drawing/2014/main" val="4136946327"/>
                    </a:ext>
                  </a:extLst>
                </a:gridCol>
              </a:tblGrid>
              <a:tr h="6555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Do Hyeon"/>
                      </a:endParaRPr>
                    </a:p>
                  </a:txBody>
                  <a:tcPr marL="62865" marR="64770" marT="17780" marB="17780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400" b="1" u="none" strike="noStrike" dirty="0">
                          <a:solidFill>
                            <a:schemeClr val="accent6"/>
                          </a:solidFill>
                          <a:effectLst/>
                          <a:latin typeface="+mj-lt"/>
                        </a:rPr>
                        <a:t>LAB</a:t>
                      </a:r>
                      <a:r>
                        <a:rPr lang="en-US" altLang="ko-KR" sz="3400" b="1" u="none" strike="noStrike" baseline="30000" dirty="0">
                          <a:solidFill>
                            <a:schemeClr val="accent6"/>
                          </a:solidFill>
                          <a:effectLst/>
                          <a:latin typeface="+mj-lt"/>
                        </a:rPr>
                        <a:t>10-2</a:t>
                      </a:r>
                      <a:r>
                        <a:rPr lang="en-US" altLang="ko-KR" sz="3400" u="none" strike="noStrike" baseline="3000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3400" u="none" strike="noStrike" dirty="0">
                          <a:effectLst/>
                          <a:latin typeface="+mj-lt"/>
                        </a:rPr>
                        <a:t>삼각함수의 기본인 사인 그래프 그리기</a:t>
                      </a:r>
                      <a:endParaRPr lang="ko-KR" altLang="en-US" sz="3400" dirty="0">
                        <a:effectLst/>
                        <a:latin typeface="+mj-lt"/>
                      </a:endParaRPr>
                    </a:p>
                  </a:txBody>
                  <a:tcPr marL="62865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4036973932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1F830A07-387E-004B-8E25-A0F08A470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00" y="5105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64" y="1262087"/>
            <a:ext cx="10012172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9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21" y="5188412"/>
            <a:ext cx="10479357" cy="1548892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580B0E5-3856-CE4A-9D87-55F64F34D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085509"/>
              </p:ext>
            </p:extLst>
          </p:nvPr>
        </p:nvGraphicFramePr>
        <p:xfrm>
          <a:off x="1058732" y="439271"/>
          <a:ext cx="10654900" cy="617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3035">
                  <a:extLst>
                    <a:ext uri="{9D8B030D-6E8A-4147-A177-3AD203B41FA5}">
                      <a16:colId xmlns:a16="http://schemas.microsoft.com/office/drawing/2014/main" val="364308919"/>
                    </a:ext>
                  </a:extLst>
                </a:gridCol>
                <a:gridCol w="10501865">
                  <a:extLst>
                    <a:ext uri="{9D8B030D-6E8A-4147-A177-3AD203B41FA5}">
                      <a16:colId xmlns:a16="http://schemas.microsoft.com/office/drawing/2014/main" val="4136946327"/>
                    </a:ext>
                  </a:extLst>
                </a:gridCol>
              </a:tblGrid>
              <a:tr h="6173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Do Hyeon"/>
                      </a:endParaRPr>
                    </a:p>
                  </a:txBody>
                  <a:tcPr marL="62865" marR="64770" marT="17780" marB="17780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400" b="1" u="none" strike="noStrike" dirty="0">
                          <a:solidFill>
                            <a:schemeClr val="accent6"/>
                          </a:solidFill>
                          <a:effectLst/>
                          <a:latin typeface="+mj-lt"/>
                        </a:rPr>
                        <a:t>LAB</a:t>
                      </a:r>
                      <a:r>
                        <a:rPr lang="en-US" altLang="ko-KR" sz="3400" b="1" u="none" strike="noStrike" baseline="30000" dirty="0">
                          <a:solidFill>
                            <a:schemeClr val="accent6"/>
                          </a:solidFill>
                          <a:effectLst/>
                          <a:latin typeface="+mj-lt"/>
                        </a:rPr>
                        <a:t>10-2</a:t>
                      </a:r>
                      <a:r>
                        <a:rPr lang="en-US" altLang="ko-KR" sz="3400" u="none" strike="noStrike" baseline="3000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3400" u="none" strike="noStrike" dirty="0">
                          <a:effectLst/>
                          <a:latin typeface="+mj-lt"/>
                        </a:rPr>
                        <a:t>삼각함수의 기본인 사인 그래프 그리기</a:t>
                      </a:r>
                      <a:endParaRPr lang="ko-KR" altLang="en-US" sz="3400" dirty="0">
                        <a:effectLst/>
                        <a:latin typeface="+mj-lt"/>
                      </a:endParaRPr>
                    </a:p>
                  </a:txBody>
                  <a:tcPr marL="62865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403697393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32" y="1056631"/>
            <a:ext cx="9158510" cy="4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1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00" y="2436184"/>
            <a:ext cx="8021899" cy="3424474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10.7 </a:t>
            </a:r>
            <a:r>
              <a:rPr lang="ko-KR" altLang="en-US" sz="3400" dirty="0"/>
              <a:t>막대형 차트도 손쉽게 그려보자</a:t>
            </a:r>
            <a:endParaRPr lang="ko-KR" altLang="en-US" sz="3400" spc="-1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8A1ED5-ABBB-499C-B790-4B3A713151CB}"/>
              </a:ext>
            </a:extLst>
          </p:cNvPr>
          <p:cNvSpPr/>
          <p:nvPr/>
        </p:nvSpPr>
        <p:spPr>
          <a:xfrm>
            <a:off x="552239" y="1541693"/>
            <a:ext cx="11198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plt.bar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2400" dirty="0">
                <a:solidFill>
                  <a:srgbClr val="000000"/>
                </a:solidFill>
                <a:latin typeface="Nanum Gothic"/>
              </a:rPr>
              <a:t> 함수를 호출하여 화면에 막대형 차트를 그릴 수 있다</a:t>
            </a:r>
            <a:r>
              <a:rPr lang="en-US" altLang="ko-KR" sz="2400" dirty="0">
                <a:solidFill>
                  <a:srgbClr val="000000"/>
                </a:solidFill>
                <a:latin typeface="Nanum Gothic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anum Gothic"/>
              </a:rPr>
              <a:t>앞의 </a:t>
            </a:r>
            <a:r>
              <a:rPr lang="en-US" altLang="ko-KR" sz="2400" dirty="0">
                <a:solidFill>
                  <a:srgbClr val="000000"/>
                </a:solidFill>
                <a:latin typeface="Nanum Gothic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Nanum Gothic"/>
              </a:rPr>
              <a:t>인당 국민소득을 막대 그래프로 그려보자</a:t>
            </a:r>
            <a:r>
              <a:rPr lang="en-US" altLang="ko-KR" sz="2400" dirty="0">
                <a:solidFill>
                  <a:srgbClr val="000000"/>
                </a:solidFill>
                <a:latin typeface="Nanum Gothic"/>
              </a:rPr>
              <a:t>.</a:t>
            </a:r>
            <a:endParaRPr lang="ko-KR" alt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68FE76-4ED1-4B2D-BCCA-8686BE5B6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91" y="2436184"/>
            <a:ext cx="4614646" cy="339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CDBF728-27C0-4179-AA3B-257316F2DFEA}"/>
              </a:ext>
            </a:extLst>
          </p:cNvPr>
          <p:cNvSpPr/>
          <p:nvPr/>
        </p:nvSpPr>
        <p:spPr>
          <a:xfrm>
            <a:off x="5588955" y="4112982"/>
            <a:ext cx="384561" cy="4529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70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4641159-59A6-4B85-896B-6D3F8DA4D9A2}"/>
              </a:ext>
            </a:extLst>
          </p:cNvPr>
          <p:cNvSpPr/>
          <p:nvPr/>
        </p:nvSpPr>
        <p:spPr>
          <a:xfrm>
            <a:off x="628419" y="1461879"/>
            <a:ext cx="105029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아래의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range()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함수는 정수의 범위를 생성하는 함수이다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이 경우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years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 리스트가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7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개의 항목을 가지고 있으므로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0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에서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6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까지의 정수 범위를 만든다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이 범위가 막대형 차트의 가로축 범위가 되는 것이다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84F881-DED9-41FF-889D-A9B3EA23CD1F}"/>
              </a:ext>
            </a:extLst>
          </p:cNvPr>
          <p:cNvSpPr/>
          <p:nvPr/>
        </p:nvSpPr>
        <p:spPr>
          <a:xfrm>
            <a:off x="628419" y="3653087"/>
            <a:ext cx="1050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xtick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 함수를 사용하여 가로축 범위의 </a:t>
            </a:r>
            <a:r>
              <a:rPr lang="ko-KR" altLang="en-US" sz="2000" dirty="0" err="1">
                <a:solidFill>
                  <a:srgbClr val="000000"/>
                </a:solidFill>
                <a:latin typeface="Nanum Gothic"/>
              </a:rPr>
              <a:t>눈금마다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 부여할 </a:t>
            </a:r>
            <a:r>
              <a:rPr lang="ko-KR" altLang="en-US" sz="2000" dirty="0" err="1">
                <a:solidFill>
                  <a:srgbClr val="000000"/>
                </a:solidFill>
                <a:latin typeface="Nanum Gothic"/>
              </a:rPr>
              <a:t>눈금값을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 지정</a:t>
            </a: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아래와 같이</a:t>
            </a:r>
            <a: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years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 리스트의 항목들을 사용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7784C6-DFD5-4DC2-9917-F3C49A7E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58" y="4420402"/>
            <a:ext cx="6363588" cy="7525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9" y="2755917"/>
            <a:ext cx="11279174" cy="6573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9" y="5415242"/>
            <a:ext cx="11231542" cy="59063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799A7DC-4E70-455E-88E7-BBA13C62108F}"/>
              </a:ext>
            </a:extLst>
          </p:cNvPr>
          <p:cNvCxnSpPr/>
          <p:nvPr/>
        </p:nvCxnSpPr>
        <p:spPr>
          <a:xfrm flipV="1">
            <a:off x="3628924" y="5144477"/>
            <a:ext cx="956345" cy="3942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52240" y="475129"/>
            <a:ext cx="11057592" cy="707886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10.7 </a:t>
            </a:r>
            <a:r>
              <a:rPr lang="ko-KR" altLang="en-US" sz="3400" dirty="0"/>
              <a:t>막대형 차트도 손쉽게 그려보자</a:t>
            </a:r>
            <a:endParaRPr lang="ko-KR" altLang="en-US" sz="3400" spc="-150" dirty="0"/>
          </a:p>
        </p:txBody>
      </p:sp>
    </p:spTree>
    <p:extLst>
      <p:ext uri="{BB962C8B-B14F-4D97-AF65-F5344CB8AC3E}">
        <p14:creationId xmlns:p14="http://schemas.microsoft.com/office/powerpoint/2010/main" val="96267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54" y="4810411"/>
            <a:ext cx="9770852" cy="170680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0982" y="353925"/>
            <a:ext cx="11490036" cy="655535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10.8 </a:t>
            </a:r>
            <a:r>
              <a:rPr lang="ko-KR" altLang="en-US" sz="3200" dirty="0" err="1"/>
              <a:t>여러나라의</a:t>
            </a:r>
            <a:r>
              <a:rPr lang="ko-KR" altLang="en-US" sz="3200" dirty="0"/>
              <a:t> 국민소득 추이를 다중 막대형 차트로 그리자</a:t>
            </a:r>
            <a:endParaRPr lang="ko-KR" altLang="en-US" sz="3200" spc="-15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E5348A2-6DA9-B04B-B7EB-B253B2E4A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966" y="2047589"/>
            <a:ext cx="4414332" cy="31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437243F-9615-4F41-A691-AFA98B3EF1F8}"/>
              </a:ext>
            </a:extLst>
          </p:cNvPr>
          <p:cNvSpPr/>
          <p:nvPr/>
        </p:nvSpPr>
        <p:spPr>
          <a:xfrm>
            <a:off x="584890" y="1207772"/>
            <a:ext cx="10502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한국</a:t>
            </a:r>
            <a:r>
              <a:rPr lang="en-US" altLang="ko-KR" sz="2000" baseline="-25000" dirty="0" err="1">
                <a:solidFill>
                  <a:srgbClr val="000000"/>
                </a:solidFill>
                <a:latin typeface="Consolas" panose="020B0609020204030204" pitchFamily="49" charset="0"/>
              </a:rPr>
              <a:t>kr</a:t>
            </a:r>
            <a: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뿐만 아니라 일본</a:t>
            </a:r>
            <a:r>
              <a:rPr lang="en-US" altLang="ko-KR" sz="2000" baseline="-25000" dirty="0" err="1">
                <a:solidFill>
                  <a:srgbClr val="000000"/>
                </a:solidFill>
                <a:latin typeface="Consolas" panose="020B0609020204030204" pitchFamily="49" charset="0"/>
              </a:rPr>
              <a:t>jp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중국</a:t>
            </a:r>
            <a:r>
              <a:rPr lang="en-US" altLang="ko-KR" sz="2000" baseline="-250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의 국민소득 추이를 다중 막대형 차트로 그려보자</a:t>
            </a:r>
            <a:endParaRPr lang="en-US" altLang="ko-K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어떤 방법을 사용할까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아래와 같이 데이터 리스트를 먼저 만들자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14E0DC-946C-48FA-9A99-8986883788FB}"/>
              </a:ext>
            </a:extLst>
          </p:cNvPr>
          <p:cNvSpPr/>
          <p:nvPr/>
        </p:nvSpPr>
        <p:spPr>
          <a:xfrm>
            <a:off x="584890" y="3738992"/>
            <a:ext cx="71319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두께를 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0.25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로 줄여보자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그리고 가로축의 범위는 세 개의 막대형 차트가 공유해야 하는 것이므로 아래와 같이 변수에 담아 공유해서 사용하자</a:t>
            </a:r>
            <a:endParaRPr lang="ko-KR" altLang="en-US" sz="20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EEF666D-02AF-487A-8F70-A0AE749345ED}"/>
              </a:ext>
            </a:extLst>
          </p:cNvPr>
          <p:cNvSpPr/>
          <p:nvPr/>
        </p:nvSpPr>
        <p:spPr>
          <a:xfrm rot="19560130">
            <a:off x="5796619" y="4789904"/>
            <a:ext cx="2220354" cy="3689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45103" b="15021"/>
          <a:stretch/>
        </p:blipFill>
        <p:spPr>
          <a:xfrm>
            <a:off x="732054" y="2230706"/>
            <a:ext cx="5363946" cy="14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33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3" y="3427400"/>
            <a:ext cx="5963482" cy="26102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207948-10EB-4C56-BABE-5D3CBB8C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88" y="3066521"/>
            <a:ext cx="5334744" cy="37914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DCB2D5-12B2-40AC-AC55-85D584F53AE1}"/>
              </a:ext>
            </a:extLst>
          </p:cNvPr>
          <p:cNvSpPr/>
          <p:nvPr/>
        </p:nvSpPr>
        <p:spPr>
          <a:xfrm>
            <a:off x="545451" y="1485802"/>
            <a:ext cx="106209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이전 페이지의 표는 알아보기가 힘든 단점이 있다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각 막대의 가로축 범위를 조금씩 차이를 두는 방법을  사용</a:t>
            </a: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그런데 정수 범위를 생성하는 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range()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 함수의 결과에 실수 값을 더하는 것은 불가능</a:t>
            </a: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실수 범위를 생성하는 </a:t>
            </a:r>
            <a:r>
              <a:rPr lang="ko-KR" altLang="en-US" sz="2000" dirty="0" err="1">
                <a:solidFill>
                  <a:srgbClr val="000000"/>
                </a:solidFill>
                <a:latin typeface="Nanum Gothic"/>
              </a:rPr>
              <a:t>넘파이의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 범위로 변경하여 다음과 같이 완성</a:t>
            </a:r>
            <a:endParaRPr lang="ko-KR" altLang="en-US" sz="20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241E605-E15A-45C6-A360-6EC4BE063B0A}"/>
              </a:ext>
            </a:extLst>
          </p:cNvPr>
          <p:cNvCxnSpPr/>
          <p:nvPr/>
        </p:nvCxnSpPr>
        <p:spPr>
          <a:xfrm flipH="1">
            <a:off x="10356028" y="2697189"/>
            <a:ext cx="184558" cy="922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11A6DF-03B9-4D81-A1A7-1715AC006A76}"/>
              </a:ext>
            </a:extLst>
          </p:cNvPr>
          <p:cNvSpPr txBox="1"/>
          <p:nvPr/>
        </p:nvSpPr>
        <p:spPr>
          <a:xfrm>
            <a:off x="9598434" y="2451808"/>
            <a:ext cx="21643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막대의 너비는 </a:t>
            </a:r>
            <a:r>
              <a:rPr lang="en-US" altLang="ko-KR"/>
              <a:t>0.25</a:t>
            </a:r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D9F9174-8966-422C-AA0F-2EE7767F20F2}"/>
              </a:ext>
            </a:extLst>
          </p:cNvPr>
          <p:cNvCxnSpPr/>
          <p:nvPr/>
        </p:nvCxnSpPr>
        <p:spPr>
          <a:xfrm flipH="1">
            <a:off x="10496064" y="4987610"/>
            <a:ext cx="184558" cy="922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D8DD5C-54D3-42D3-B0B8-55C89ACE5E27}"/>
              </a:ext>
            </a:extLst>
          </p:cNvPr>
          <p:cNvSpPr txBox="1"/>
          <p:nvPr/>
        </p:nvSpPr>
        <p:spPr>
          <a:xfrm>
            <a:off x="10540586" y="4409342"/>
            <a:ext cx="165141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막대간 간격은</a:t>
            </a:r>
            <a:endParaRPr lang="en-US" altLang="ko-KR"/>
          </a:p>
          <a:p>
            <a:r>
              <a:rPr lang="en-US" altLang="ko-KR"/>
              <a:t>0.05</a:t>
            </a:r>
            <a:endParaRPr lang="ko-KR" altLang="en-US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5869" y="583087"/>
            <a:ext cx="11513409" cy="839425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10.8 </a:t>
            </a:r>
            <a:r>
              <a:rPr lang="ko-KR" altLang="en-US" sz="3200" dirty="0" err="1"/>
              <a:t>여러나라의</a:t>
            </a:r>
            <a:r>
              <a:rPr lang="ko-KR" altLang="en-US" sz="3200" dirty="0"/>
              <a:t> 국민소득 추이를 다중 막대형 차트로 그리자</a:t>
            </a:r>
            <a:endParaRPr lang="ko-KR" alt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286873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40" y="1970993"/>
            <a:ext cx="11279174" cy="488700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886941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10.9 </a:t>
            </a:r>
            <a:r>
              <a:rPr lang="ko-KR" altLang="en-US" sz="3400" dirty="0"/>
              <a:t>데이터를 점으로 표현하는 산포도 그래프 그리기</a:t>
            </a:r>
            <a:endParaRPr lang="ko-KR" altLang="en-US" sz="3400" spc="-1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84D1E-94A3-4D22-877C-E0DAE52E07EC}"/>
              </a:ext>
            </a:extLst>
          </p:cNvPr>
          <p:cNvSpPr/>
          <p:nvPr/>
        </p:nvSpPr>
        <p:spPr>
          <a:xfrm>
            <a:off x="552240" y="1266952"/>
            <a:ext cx="10762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70C0"/>
                </a:solidFill>
                <a:latin typeface="Nanum Gothic"/>
              </a:rPr>
              <a:t>산포도 플롯</a:t>
            </a:r>
            <a:r>
              <a:rPr lang="en-US" altLang="ko-KR" sz="2000" b="1" baseline="30000" dirty="0">
                <a:solidFill>
                  <a:srgbClr val="0070C0"/>
                </a:solidFill>
                <a:latin typeface="Nanum Gothic"/>
              </a:rPr>
              <a:t>scatter plot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은 개별 데이터 포인트를 그리는 차트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산포도를 그릴 때는 각 데이터 포인트가 연결되지 않는다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산포도 그래프를 그릴 때는</a:t>
            </a:r>
            <a: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scatter()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 함수를 사용함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DC186E-B4E3-41B7-B650-17DEAC1F3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862" y="4110422"/>
            <a:ext cx="3849836" cy="25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3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59" y="412231"/>
            <a:ext cx="10705441" cy="59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480291"/>
            <a:ext cx="11057592" cy="568458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10.10 </a:t>
            </a:r>
            <a:r>
              <a:rPr lang="ko-KR" altLang="en-US" sz="3400" dirty="0"/>
              <a:t>맛있는 피자가 생각나는 파이 차트</a:t>
            </a:r>
            <a:endParaRPr lang="ko-KR" altLang="en-US" sz="3400" spc="-1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720A2B-7108-430D-8345-66073E33949E}"/>
              </a:ext>
            </a:extLst>
          </p:cNvPr>
          <p:cNvSpPr/>
          <p:nvPr/>
        </p:nvSpPr>
        <p:spPr>
          <a:xfrm>
            <a:off x="747826" y="1313918"/>
            <a:ext cx="107461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70C0"/>
                </a:solidFill>
                <a:latin typeface="Nanum Gothic"/>
              </a:rPr>
              <a:t>파이 차트</a:t>
            </a:r>
            <a:r>
              <a:rPr lang="en-US" altLang="ko-KR" sz="2000" b="1" baseline="30000" dirty="0">
                <a:solidFill>
                  <a:srgbClr val="0070C0"/>
                </a:solidFill>
                <a:latin typeface="Nanum Gothic"/>
              </a:rPr>
              <a:t>pie chart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는 데이터의 값에 따라서 원형 비율로 나누어져 있는 차트</a:t>
            </a: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파이 차트는 비즈니스 세계에서 널리 사용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latin typeface="Nanum Gothic"/>
              </a:rPr>
              <a:t>예들들어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상품의 시장 점유율을 표시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40" y="2299073"/>
            <a:ext cx="11307753" cy="9145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2" y="3390684"/>
            <a:ext cx="11269648" cy="6287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40" y="4170073"/>
            <a:ext cx="11260121" cy="16385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838" y="2299073"/>
            <a:ext cx="3501793" cy="28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09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415117"/>
            <a:ext cx="11057592" cy="707887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10.11 </a:t>
            </a:r>
            <a:r>
              <a:rPr lang="ko-KR" altLang="en-US" sz="3400" dirty="0"/>
              <a:t>히스토그램으로 자료의 분포를 한눈에 보아요</a:t>
            </a:r>
            <a:endParaRPr lang="ko-KR" altLang="en-US" sz="3400" spc="-1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52082"/>
          <a:stretch/>
        </p:blipFill>
        <p:spPr>
          <a:xfrm>
            <a:off x="577407" y="2313706"/>
            <a:ext cx="5395554" cy="6096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0" y="3090988"/>
            <a:ext cx="11317279" cy="3562847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438CC521-D2A4-794A-944B-F25B09B54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62" y="2759734"/>
            <a:ext cx="3873057" cy="26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74224165-D5E7-DD4B-8276-F8BA2D5FD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546" y="4873179"/>
            <a:ext cx="1913457" cy="200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9EB0978-A106-4381-8388-C7E709122966}"/>
              </a:ext>
            </a:extLst>
          </p:cNvPr>
          <p:cNvSpPr/>
          <p:nvPr/>
        </p:nvSpPr>
        <p:spPr>
          <a:xfrm>
            <a:off x="747826" y="1313918"/>
            <a:ext cx="107461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/>
              <a:t>히스토그램은 주어진 자료를 몇 개의 구간으로 나누고 각 구간의 </a:t>
            </a:r>
            <a:r>
              <a:rPr lang="ko-KR" altLang="en-US" sz="2000">
                <a:solidFill>
                  <a:schemeClr val="accent5"/>
                </a:solidFill>
              </a:rPr>
              <a:t>도수</a:t>
            </a:r>
            <a:r>
              <a:rPr lang="en-US" altLang="ko-KR" sz="2000" baseline="30000">
                <a:solidFill>
                  <a:schemeClr val="accent5"/>
                </a:solidFill>
              </a:rPr>
              <a:t>frequency</a:t>
            </a:r>
            <a:r>
              <a:rPr lang="ko-KR" altLang="en-US" sz="2000"/>
              <a:t>를 조사하여 나타낸 막대 그래프이다</a:t>
            </a:r>
            <a:endParaRPr lang="ko-KR" altLang="en-US" sz="2000" dirty="0"/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324F2BF-E895-4BC9-92D3-56C8D987EB26}"/>
              </a:ext>
            </a:extLst>
          </p:cNvPr>
          <p:cNvSpPr/>
          <p:nvPr/>
        </p:nvSpPr>
        <p:spPr>
          <a:xfrm>
            <a:off x="5192785" y="1761688"/>
            <a:ext cx="2350182" cy="877793"/>
          </a:xfrm>
          <a:prstGeom prst="wedgeRoundRectCallout">
            <a:avLst>
              <a:gd name="adj1" fmla="val -59324"/>
              <a:gd name="adj2" fmla="val 28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학생 </a:t>
            </a:r>
            <a:r>
              <a:rPr lang="en-US" altLang="ko-KR"/>
              <a:t>8</a:t>
            </a:r>
            <a:r>
              <a:rPr lang="ko-KR" altLang="en-US"/>
              <a:t>명이 </a:t>
            </a:r>
            <a:r>
              <a:rPr lang="en-US" altLang="ko-KR"/>
              <a:t>1</a:t>
            </a:r>
            <a:r>
              <a:rPr lang="ko-KR" altLang="en-US"/>
              <a:t>년동안 읽은 책의 수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BD049BFD-CD2E-405D-AF06-F46D25296DA8}"/>
              </a:ext>
            </a:extLst>
          </p:cNvPr>
          <p:cNvSpPr/>
          <p:nvPr/>
        </p:nvSpPr>
        <p:spPr>
          <a:xfrm>
            <a:off x="7626991" y="5537091"/>
            <a:ext cx="2223083" cy="877793"/>
          </a:xfrm>
          <a:prstGeom prst="wedgeRoundRectCallout">
            <a:avLst>
              <a:gd name="adj1" fmla="val -59324"/>
              <a:gd name="adj2" fmla="val 28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데이터가 들어가는 통을 </a:t>
            </a:r>
            <a:r>
              <a:rPr lang="en-US" altLang="ko-KR"/>
              <a:t>bin</a:t>
            </a:r>
            <a:r>
              <a:rPr lang="ko-KR" altLang="en-US"/>
              <a:t>이라 하자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339EBCE-50FF-44BD-A38D-89191BDF89C2}"/>
              </a:ext>
            </a:extLst>
          </p:cNvPr>
          <p:cNvSpPr/>
          <p:nvPr/>
        </p:nvSpPr>
        <p:spPr>
          <a:xfrm rot="19560130">
            <a:off x="7369996" y="5162491"/>
            <a:ext cx="988314" cy="3689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3176121C-B317-4B7D-B8E4-BE46302734E8}"/>
              </a:ext>
            </a:extLst>
          </p:cNvPr>
          <p:cNvSpPr/>
          <p:nvPr/>
        </p:nvSpPr>
        <p:spPr>
          <a:xfrm>
            <a:off x="9850074" y="1872947"/>
            <a:ext cx="2223083" cy="877793"/>
          </a:xfrm>
          <a:prstGeom prst="wedgeRoundRectCallout">
            <a:avLst>
              <a:gd name="adj1" fmla="val -37815"/>
              <a:gd name="adj2" fmla="val 78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데이터의 분포를 설명하는 차트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3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46AE0-E26E-4156-A5BB-9C5DEC9B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10.1 Matplotlib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104D6-2D74-46B6-AC53-616C19E3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5"/>
                </a:solidFill>
                <a:latin typeface="Nanum Gothic"/>
              </a:rPr>
              <a:t>데이터 시각화</a:t>
            </a:r>
            <a:r>
              <a:rPr lang="en-US" altLang="ko-KR" sz="2000" baseline="30000" dirty="0">
                <a:solidFill>
                  <a:schemeClr val="accent5"/>
                </a:solidFill>
                <a:latin typeface="Nanum Gothic"/>
              </a:rPr>
              <a:t>data visualization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는 점이나 선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막대 </a:t>
            </a:r>
            <a:r>
              <a:rPr lang="ko-KR" altLang="en-US" sz="2000" dirty="0" err="1">
                <a:solidFill>
                  <a:srgbClr val="000000"/>
                </a:solidFill>
                <a:latin typeface="Nanum Gothic"/>
              </a:rPr>
              <a:t>그래프등의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 시각적 이미지를 사용하여 데이터를 화면에 표시하는 기술</a:t>
            </a: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효과적인 시각화는 사용자가 데이터를 분석하고 추론하는 데 도움이 된다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latin typeface="Nanum Gothic"/>
              </a:rPr>
              <a:t>사람들은 시각적으로 보이는 데이터를 직관적으로 이해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할 수 있기 때문이다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. </a:t>
            </a:r>
            <a:endParaRPr lang="ko-KR" altLang="en-US" sz="2000" dirty="0"/>
          </a:p>
          <a:p>
            <a:pPr lvl="1"/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8C424-D625-431A-B328-388A053C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Hajung Choi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8211F-2DD0-42F7-976F-A78F4BE1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794835-5D44-4BA3-AF2A-C9AFFAA8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531" y="3119676"/>
            <a:ext cx="7927391" cy="266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D6ADB4-0A2E-4388-90B6-FEB51FBDB8C1}"/>
              </a:ext>
            </a:extLst>
          </p:cNvPr>
          <p:cNvSpPr txBox="1"/>
          <p:nvPr/>
        </p:nvSpPr>
        <p:spPr>
          <a:xfrm>
            <a:off x="8438484" y="3244910"/>
            <a:ext cx="1898276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/>
              <a:t>데이터의 분포를</a:t>
            </a:r>
            <a:endParaRPr lang="en-US" altLang="ko-KR" sz="1600"/>
          </a:p>
          <a:p>
            <a:pPr algn="ctr"/>
            <a:r>
              <a:rPr lang="ko-KR" altLang="en-US" sz="1600"/>
              <a:t>설명하는 파이차트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49EC3-760E-4C85-9C38-BB9CBB0A5B5D}"/>
              </a:ext>
            </a:extLst>
          </p:cNvPr>
          <p:cNvSpPr txBox="1"/>
          <p:nvPr/>
        </p:nvSpPr>
        <p:spPr>
          <a:xfrm>
            <a:off x="1915313" y="4736486"/>
            <a:ext cx="1487908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가공되지 않은</a:t>
            </a:r>
            <a:endParaRPr lang="en-US" altLang="ko-KR" sz="1600" dirty="0"/>
          </a:p>
          <a:p>
            <a:pPr algn="ctr"/>
            <a:r>
              <a:rPr lang="ko-KR" altLang="en-US" sz="1600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932732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367553"/>
            <a:ext cx="11057592" cy="726372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10.12 </a:t>
            </a:r>
            <a:r>
              <a:rPr lang="ko-KR" altLang="en-US" sz="3400" dirty="0"/>
              <a:t>겹쳐진 히스토그램도 그리자 </a:t>
            </a:r>
            <a:r>
              <a:rPr lang="en-US" altLang="ko-KR" sz="3400" dirty="0"/>
              <a:t>: </a:t>
            </a:r>
            <a:r>
              <a:rPr lang="ko-KR" altLang="en-US" sz="3400" dirty="0"/>
              <a:t>다중 히스토그램</a:t>
            </a:r>
            <a:endParaRPr lang="ko-KR" altLang="en-US" sz="3400" spc="-1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90" y="3817295"/>
            <a:ext cx="9206173" cy="2905989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61B1D3CD-7151-A949-9652-3EFC60FB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868" y="1091788"/>
            <a:ext cx="4352018" cy="272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FF78D40-AF0B-445A-8DF9-C2C3FA1CC54D}"/>
              </a:ext>
            </a:extLst>
          </p:cNvPr>
          <p:cNvSpPr/>
          <p:nvPr/>
        </p:nvSpPr>
        <p:spPr>
          <a:xfrm>
            <a:off x="8128152" y="1430162"/>
            <a:ext cx="2350182" cy="877793"/>
          </a:xfrm>
          <a:prstGeom prst="wedgeRoundRectCallout">
            <a:avLst>
              <a:gd name="adj1" fmla="val -59324"/>
              <a:gd name="adj2" fmla="val 28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정규분포 함수가 만든 임의의 값의 분포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1ED89ED-615F-4D8C-A691-6C266DC7271E}"/>
              </a:ext>
            </a:extLst>
          </p:cNvPr>
          <p:cNvSpPr/>
          <p:nvPr/>
        </p:nvSpPr>
        <p:spPr>
          <a:xfrm>
            <a:off x="4404838" y="4527212"/>
            <a:ext cx="2350182" cy="877793"/>
          </a:xfrm>
          <a:prstGeom prst="wedgeRoundRectCallout">
            <a:avLst>
              <a:gd name="adj1" fmla="val -82169"/>
              <a:gd name="adj2" fmla="val 214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</a:t>
            </a:r>
            <a:r>
              <a:rPr lang="ko-KR" altLang="en-US"/>
              <a:t>개의 구간으로 나누어서 분포를 그림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9C387521-B0D6-497B-99E9-35EB491196D2}"/>
              </a:ext>
            </a:extLst>
          </p:cNvPr>
          <p:cNvSpPr/>
          <p:nvPr/>
        </p:nvSpPr>
        <p:spPr>
          <a:xfrm>
            <a:off x="6847433" y="4630724"/>
            <a:ext cx="2350182" cy="1094462"/>
          </a:xfrm>
          <a:prstGeom prst="wedgeRoundRectCallout">
            <a:avLst>
              <a:gd name="adj1" fmla="val -56111"/>
              <a:gd name="adj2" fmla="val 97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파란색 히스토그램의 투명도는 </a:t>
            </a:r>
            <a:r>
              <a:rPr lang="en-US" altLang="ko-KR" sz="1600"/>
              <a:t>0.3</a:t>
            </a:r>
          </a:p>
          <a:p>
            <a:pPr algn="ctr"/>
            <a:r>
              <a:rPr lang="en-US" altLang="ko-KR" sz="1600"/>
              <a:t>alpha 1 : </a:t>
            </a:r>
            <a:r>
              <a:rPr lang="ko-KR" altLang="en-US" sz="1600"/>
              <a:t>불투명</a:t>
            </a:r>
            <a:endParaRPr lang="en-US" altLang="ko-KR" sz="1600"/>
          </a:p>
          <a:p>
            <a:pPr algn="ctr"/>
            <a:r>
              <a:rPr lang="en-US" altLang="ko-KR" sz="1600"/>
              <a:t>alpha 0 : </a:t>
            </a:r>
            <a:r>
              <a:rPr lang="ko-KR" altLang="en-US" sz="1600"/>
              <a:t>완전 투명</a:t>
            </a:r>
          </a:p>
        </p:txBody>
      </p:sp>
    </p:spTree>
    <p:extLst>
      <p:ext uri="{BB962C8B-B14F-4D97-AF65-F5344CB8AC3E}">
        <p14:creationId xmlns:p14="http://schemas.microsoft.com/office/powerpoint/2010/main" val="3516977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83" y="1713032"/>
            <a:ext cx="11542455" cy="3541998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52240" y="528918"/>
            <a:ext cx="11057592" cy="1012775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10.12 </a:t>
            </a:r>
            <a:r>
              <a:rPr lang="ko-KR" altLang="en-US" sz="3400" dirty="0"/>
              <a:t>겹쳐진 히스토그램도 그리자 </a:t>
            </a:r>
            <a:r>
              <a:rPr lang="en-US" altLang="ko-KR" sz="3400" dirty="0"/>
              <a:t>: </a:t>
            </a:r>
            <a:r>
              <a:rPr lang="ko-KR" altLang="en-US" sz="3400" dirty="0"/>
              <a:t>다중 히스토그램</a:t>
            </a:r>
            <a:endParaRPr lang="ko-KR" altLang="en-US" sz="3400" spc="-150" dirty="0"/>
          </a:p>
        </p:txBody>
      </p:sp>
    </p:spTree>
    <p:extLst>
      <p:ext uri="{BB962C8B-B14F-4D97-AF65-F5344CB8AC3E}">
        <p14:creationId xmlns:p14="http://schemas.microsoft.com/office/powerpoint/2010/main" val="3346327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24773" y="131463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" altLang="ko-Kore-KR" sz="3400" b="1" dirty="0">
                <a:solidFill>
                  <a:schemeClr val="accent6"/>
                </a:solidFill>
              </a:rPr>
              <a:t>LAB</a:t>
            </a:r>
            <a:r>
              <a:rPr lang="en" altLang="ko-Kore-KR" sz="3400" b="1" baseline="30000" dirty="0">
                <a:solidFill>
                  <a:schemeClr val="accent6"/>
                </a:solidFill>
              </a:rPr>
              <a:t>10-3</a:t>
            </a:r>
            <a:r>
              <a:rPr lang="ko-KR" altLang="en-US" sz="3400" dirty="0"/>
              <a:t>정규분포로 생성된 </a:t>
            </a:r>
            <a:r>
              <a:rPr lang="ko-KR" altLang="en-US" sz="3400" dirty="0" err="1"/>
              <a:t>난수를</a:t>
            </a:r>
            <a:r>
              <a:rPr lang="ko-KR" altLang="en-US" sz="3400" dirty="0"/>
              <a:t> 눈으로 확인하기</a:t>
            </a:r>
            <a:endParaRPr lang="ko-KR" altLang="en-US" sz="3400" spc="-1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37" y="1100880"/>
            <a:ext cx="8419213" cy="54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5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134408" y="157941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" altLang="ko-Kore-KR" sz="3400" b="1" dirty="0">
                <a:solidFill>
                  <a:schemeClr val="accent6"/>
                </a:solidFill>
              </a:rPr>
              <a:t>LAB</a:t>
            </a:r>
            <a:r>
              <a:rPr lang="en" altLang="ko-Kore-KR" sz="3400" b="1" baseline="30000" dirty="0">
                <a:solidFill>
                  <a:schemeClr val="accent6"/>
                </a:solidFill>
              </a:rPr>
              <a:t>10-3</a:t>
            </a:r>
            <a:r>
              <a:rPr lang="ko-KR" altLang="en-US" sz="3400" dirty="0"/>
              <a:t>정규분포로 생성된 </a:t>
            </a:r>
            <a:r>
              <a:rPr lang="ko-KR" altLang="en-US" sz="3400" dirty="0" err="1"/>
              <a:t>난수를</a:t>
            </a:r>
            <a:r>
              <a:rPr lang="ko-KR" altLang="en-US" sz="3400" dirty="0"/>
              <a:t> 눈으로 확인하기</a:t>
            </a:r>
            <a:endParaRPr lang="ko-KR" altLang="en-US" sz="3400" spc="-1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91" y="1096979"/>
            <a:ext cx="1005027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35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11269" y="499442"/>
            <a:ext cx="11169462" cy="707887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200" dirty="0"/>
              <a:t>10.13 </a:t>
            </a:r>
            <a:r>
              <a:rPr lang="ko-KR" altLang="en-US" sz="3200" dirty="0"/>
              <a:t>데이터를 효율적으로 표현하는 상자 차트를 알아보자</a:t>
            </a:r>
            <a:endParaRPr lang="ko-KR" altLang="en-US" sz="3200" spc="-15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C0B0548-E333-8444-B57D-1170F6432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3" y="3981501"/>
            <a:ext cx="3818420" cy="284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65E5B31-131B-B549-81A8-647604FBA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91" y="2576115"/>
            <a:ext cx="3874308" cy="281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37811"/>
          <a:stretch/>
        </p:blipFill>
        <p:spPr>
          <a:xfrm>
            <a:off x="813732" y="2000791"/>
            <a:ext cx="5077626" cy="11506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40965"/>
          <a:stretch/>
        </p:blipFill>
        <p:spPr>
          <a:xfrm>
            <a:off x="813732" y="3141577"/>
            <a:ext cx="5077626" cy="7548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A3474D-9E74-4E2D-8C7F-50F94ED0559B}"/>
              </a:ext>
            </a:extLst>
          </p:cNvPr>
          <p:cNvSpPr/>
          <p:nvPr/>
        </p:nvSpPr>
        <p:spPr>
          <a:xfrm>
            <a:off x="747826" y="1313918"/>
            <a:ext cx="107461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accent5"/>
                </a:solidFill>
              </a:rPr>
              <a:t>상자 차트</a:t>
            </a:r>
            <a:r>
              <a:rPr lang="en-US" altLang="ko-KR" sz="2000" baseline="30000">
                <a:solidFill>
                  <a:schemeClr val="accent5"/>
                </a:solidFill>
              </a:rPr>
              <a:t>box plot</a:t>
            </a:r>
            <a:r>
              <a:rPr lang="ko-KR" altLang="en-US" sz="2000"/>
              <a:t>은 데이터의 최대</a:t>
            </a:r>
            <a:r>
              <a:rPr lang="en-US" altLang="ko-KR" sz="2000"/>
              <a:t>, </a:t>
            </a:r>
            <a:r>
              <a:rPr lang="ko-KR" altLang="en-US" sz="2000"/>
              <a:t>최소</a:t>
            </a:r>
            <a:r>
              <a:rPr lang="en-US" altLang="ko-KR" sz="2000"/>
              <a:t>, </a:t>
            </a:r>
            <a:r>
              <a:rPr lang="ko-KR" altLang="en-US" sz="2000"/>
              <a:t>중간값과 사분위 수 등을 효율적으로 가시화 할 수 있는 방법이다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09C53407-B5C8-4832-9DAB-7053784963D0}"/>
              </a:ext>
            </a:extLst>
          </p:cNvPr>
          <p:cNvSpPr/>
          <p:nvPr/>
        </p:nvSpPr>
        <p:spPr>
          <a:xfrm>
            <a:off x="4541312" y="4211273"/>
            <a:ext cx="318781" cy="2206305"/>
          </a:xfrm>
          <a:custGeom>
            <a:avLst/>
            <a:gdLst>
              <a:gd name="connsiteX0" fmla="*/ 8389 w 318781"/>
              <a:gd name="connsiteY0" fmla="*/ 0 h 2206305"/>
              <a:gd name="connsiteX1" fmla="*/ 318781 w 318781"/>
              <a:gd name="connsiteY1" fmla="*/ 0 h 2206305"/>
              <a:gd name="connsiteX2" fmla="*/ 318781 w 318781"/>
              <a:gd name="connsiteY2" fmla="*/ 2206305 h 2206305"/>
              <a:gd name="connsiteX3" fmla="*/ 0 w 318781"/>
              <a:gd name="connsiteY3" fmla="*/ 2206305 h 220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781" h="2206305">
                <a:moveTo>
                  <a:pt x="8389" y="0"/>
                </a:moveTo>
                <a:lnTo>
                  <a:pt x="318781" y="0"/>
                </a:lnTo>
                <a:lnTo>
                  <a:pt x="318781" y="2206305"/>
                </a:lnTo>
                <a:lnTo>
                  <a:pt x="0" y="220630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C0A98-4649-44A0-A1D0-2A57E03D738D}"/>
              </a:ext>
            </a:extLst>
          </p:cNvPr>
          <p:cNvSpPr txBox="1"/>
          <p:nvPr/>
        </p:nvSpPr>
        <p:spPr>
          <a:xfrm>
            <a:off x="4906251" y="4991259"/>
            <a:ext cx="118974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데이터의 </a:t>
            </a:r>
            <a:endParaRPr lang="en-US" altLang="ko-KR"/>
          </a:p>
          <a:p>
            <a:r>
              <a:rPr lang="ko-KR" altLang="en-US"/>
              <a:t>분포범위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53E5556-D85E-4B82-B59D-7030169983C8}"/>
              </a:ext>
            </a:extLst>
          </p:cNvPr>
          <p:cNvSpPr/>
          <p:nvPr/>
        </p:nvSpPr>
        <p:spPr>
          <a:xfrm>
            <a:off x="813732" y="4764947"/>
            <a:ext cx="989901" cy="511728"/>
          </a:xfrm>
          <a:prstGeom prst="wedgeRoundRectCallout">
            <a:avLst>
              <a:gd name="adj1" fmla="val 95269"/>
              <a:gd name="adj2" fmla="val 37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사분범위</a:t>
            </a:r>
          </a:p>
        </p:txBody>
      </p:sp>
    </p:spTree>
    <p:extLst>
      <p:ext uri="{BB962C8B-B14F-4D97-AF65-F5344CB8AC3E}">
        <p14:creationId xmlns:p14="http://schemas.microsoft.com/office/powerpoint/2010/main" val="2149547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493059"/>
            <a:ext cx="11057592" cy="842802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10.14 </a:t>
            </a:r>
            <a:r>
              <a:rPr lang="ko-KR" altLang="en-US" sz="3400" dirty="0"/>
              <a:t>여러 개의 상자 차트 그리기</a:t>
            </a:r>
            <a:endParaRPr lang="ko-KR" altLang="en-US" sz="3400" spc="-1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40" y="1389547"/>
            <a:ext cx="9615217" cy="13608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67" y="2794330"/>
            <a:ext cx="9615218" cy="551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45" y="3389534"/>
            <a:ext cx="9615218" cy="579033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25FC2A2F-BD90-334B-A2C7-6B4B0AC1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00" y="3343786"/>
            <a:ext cx="7071931" cy="292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332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17" y="1541693"/>
            <a:ext cx="10884415" cy="4394572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67204" y="496400"/>
            <a:ext cx="11057592" cy="85067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10.14 </a:t>
            </a:r>
            <a:r>
              <a:rPr lang="ko-KR" altLang="en-US" sz="3400" dirty="0"/>
              <a:t>여러 개의 상자 차트 그리기</a:t>
            </a:r>
            <a:endParaRPr lang="ko-KR" altLang="en-US" sz="3400" spc="-150" dirty="0"/>
          </a:p>
        </p:txBody>
      </p:sp>
    </p:spTree>
    <p:extLst>
      <p:ext uri="{BB962C8B-B14F-4D97-AF65-F5344CB8AC3E}">
        <p14:creationId xmlns:p14="http://schemas.microsoft.com/office/powerpoint/2010/main" val="4285811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9" y="964942"/>
            <a:ext cx="8209494" cy="2095543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67204" y="304799"/>
            <a:ext cx="11057592" cy="66014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10.15 </a:t>
            </a:r>
            <a:r>
              <a:rPr lang="ko-KR" altLang="en-US" sz="3400" dirty="0"/>
              <a:t>한 화면에 여러 그래프 그리기 </a:t>
            </a:r>
            <a:r>
              <a:rPr lang="en-US" altLang="ko-KR" sz="3400" dirty="0"/>
              <a:t>: </a:t>
            </a:r>
            <a:r>
              <a:rPr lang="en" altLang="ko-Kore-KR" sz="3400" dirty="0"/>
              <a:t>subplots()</a:t>
            </a:r>
            <a:endParaRPr lang="ko-KR" altLang="en-US" sz="3400" spc="-1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83" y="2975896"/>
            <a:ext cx="8838819" cy="36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32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65" y="1685332"/>
            <a:ext cx="11231542" cy="3686689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52240" y="510988"/>
            <a:ext cx="11057592" cy="726141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10.15 </a:t>
            </a:r>
            <a:r>
              <a:rPr lang="ko-KR" altLang="en-US" sz="3400" dirty="0"/>
              <a:t>한 화면에 여러 그래프 그리기 </a:t>
            </a:r>
            <a:r>
              <a:rPr lang="en-US" altLang="ko-KR" sz="3400" dirty="0"/>
              <a:t>: </a:t>
            </a:r>
            <a:r>
              <a:rPr lang="en" altLang="ko-Kore-KR" sz="3400" dirty="0"/>
              <a:t>subplots()</a:t>
            </a:r>
            <a:endParaRPr lang="ko-KR" altLang="en-US" sz="3400" spc="-150" dirty="0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65661088-EAD0-4A4A-A1CF-9034E3DEDB13}"/>
              </a:ext>
            </a:extLst>
          </p:cNvPr>
          <p:cNvSpPr/>
          <p:nvPr/>
        </p:nvSpPr>
        <p:spPr>
          <a:xfrm>
            <a:off x="4588778" y="1417391"/>
            <a:ext cx="2306973" cy="1149292"/>
          </a:xfrm>
          <a:prstGeom prst="wedgeRoundRectCallout">
            <a:avLst>
              <a:gd name="adj1" fmla="val -52833"/>
              <a:gd name="adj2" fmla="val 770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다른 방법으로 부분 그래프를 그려볼 수 있어요</a:t>
            </a:r>
          </a:p>
        </p:txBody>
      </p:sp>
    </p:spTree>
    <p:extLst>
      <p:ext uri="{BB962C8B-B14F-4D97-AF65-F5344CB8AC3E}">
        <p14:creationId xmlns:p14="http://schemas.microsoft.com/office/powerpoint/2010/main" val="1275379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67204" y="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" altLang="ko-Kore-KR" sz="3400" b="1" dirty="0">
                <a:solidFill>
                  <a:schemeClr val="accent6"/>
                </a:solidFill>
              </a:rPr>
              <a:t>LAB</a:t>
            </a:r>
            <a:r>
              <a:rPr lang="en" altLang="ko-Kore-KR" sz="3400" b="1" baseline="30000" dirty="0">
                <a:solidFill>
                  <a:schemeClr val="accent6"/>
                </a:solidFill>
              </a:rPr>
              <a:t>10-4</a:t>
            </a:r>
            <a:r>
              <a:rPr lang="en" altLang="ko-Kore-KR" sz="3400" baseline="30000" dirty="0"/>
              <a:t>  </a:t>
            </a:r>
            <a:r>
              <a:rPr lang="ko-KR" altLang="en-US" sz="3400" dirty="0" err="1"/>
              <a:t>서브플롯</a:t>
            </a:r>
            <a:r>
              <a:rPr lang="ko-KR" altLang="en-US" sz="3400" dirty="0"/>
              <a:t> 이용해 보기</a:t>
            </a:r>
            <a:endParaRPr lang="ko-KR" altLang="en-US" sz="3400" spc="-1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41" y="903920"/>
            <a:ext cx="8806035" cy="595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8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46AE0-E26E-4156-A5BB-9C5DEC9B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Matplotlib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104D6-2D74-46B6-AC53-616C19E3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데이터 시각화의 용도</a:t>
            </a:r>
            <a:endParaRPr lang="en-US" altLang="ko-KR" dirty="0"/>
          </a:p>
          <a:p>
            <a:pPr lvl="2"/>
            <a:r>
              <a:rPr lang="ko-KR" altLang="en-US" dirty="0"/>
              <a:t>사람은 시각화 된 정보를 통해 데이터의 비교 분석이나 인과 관계 이해를 더 쉽게 할 수 있음</a:t>
            </a:r>
            <a:r>
              <a:rPr lang="en-US" altLang="ko-KR" dirty="0"/>
              <a:t>. </a:t>
            </a:r>
            <a:r>
              <a:rPr lang="ko-KR" altLang="en-US" dirty="0"/>
              <a:t>데이터 시각화는 인간이 통찰을 통해 데이터에 내재하는 패턴을 알아내는 것에 유용</a:t>
            </a:r>
            <a:endParaRPr lang="en-US" altLang="ko-KR" dirty="0"/>
          </a:p>
          <a:p>
            <a:pPr lvl="2"/>
            <a:r>
              <a:rPr lang="ko-KR" altLang="en-US" dirty="0"/>
              <a:t>교육이나 홍보 등의 분야에서도 중요한 의사 소통이 도구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균등 분포 </a:t>
            </a:r>
            <a:r>
              <a:rPr lang="en-US" altLang="ko-KR" dirty="0"/>
              <a:t>vs.</a:t>
            </a:r>
            <a:r>
              <a:rPr lang="ko-KR" altLang="en-US" dirty="0"/>
              <a:t> </a:t>
            </a:r>
            <a:r>
              <a:rPr lang="ko-KR" altLang="en-US" dirty="0" err="1"/>
              <a:t>가우시안</a:t>
            </a:r>
            <a:r>
              <a:rPr lang="ko-KR" altLang="en-US" dirty="0"/>
              <a:t> 분포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8C424-D625-431A-B328-388A053C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Hajung Choi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8211F-2DD0-42F7-976F-A78F4BE1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65518B-412A-411E-82DA-D1870F47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55" y="2607850"/>
            <a:ext cx="4789939" cy="36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89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99469" y="393579"/>
            <a:ext cx="11057592" cy="931984"/>
          </a:xfrm>
        </p:spPr>
        <p:txBody>
          <a:bodyPr>
            <a:normAutofit/>
          </a:bodyPr>
          <a:lstStyle/>
          <a:p>
            <a:pPr fontAlgn="base"/>
            <a:r>
              <a:rPr lang="en" altLang="ko-Kore-KR" sz="3400" b="1" dirty="0">
                <a:solidFill>
                  <a:schemeClr val="accent6"/>
                </a:solidFill>
              </a:rPr>
              <a:t>LAB</a:t>
            </a:r>
            <a:r>
              <a:rPr lang="en" altLang="ko-Kore-KR" sz="3400" b="1" baseline="30000" dirty="0">
                <a:solidFill>
                  <a:schemeClr val="accent6"/>
                </a:solidFill>
              </a:rPr>
              <a:t>10-4</a:t>
            </a:r>
            <a:r>
              <a:rPr lang="en" altLang="ko-Kore-KR" sz="3400" baseline="30000" dirty="0"/>
              <a:t>  </a:t>
            </a:r>
            <a:r>
              <a:rPr lang="ko-KR" altLang="en-US" sz="3400" dirty="0" err="1"/>
              <a:t>서브플롯</a:t>
            </a:r>
            <a:r>
              <a:rPr lang="ko-KR" altLang="en-US" sz="3400" dirty="0"/>
              <a:t> 이용해 보기</a:t>
            </a:r>
            <a:endParaRPr lang="ko-KR" altLang="en-US" sz="3400" spc="-1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26" y="1463098"/>
            <a:ext cx="10050278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43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2" y="900273"/>
            <a:ext cx="10845136" cy="33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8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46AE0-E26E-4156-A5BB-9C5DEC9B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10.2 Matplotlib </a:t>
            </a:r>
            <a:r>
              <a:rPr lang="ko-KR" altLang="en-US" sz="3200" dirty="0"/>
              <a:t>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104D6-2D74-46B6-AC53-616C19E3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시각화를 통해 가치 있는 정보를 만드는 사례</a:t>
            </a:r>
            <a:endParaRPr lang="en-US" altLang="ko-KR" dirty="0"/>
          </a:p>
          <a:p>
            <a:pPr lvl="2"/>
            <a:r>
              <a:rPr lang="ko-KR" altLang="en-US" dirty="0"/>
              <a:t>스웨덴의 한스 </a:t>
            </a:r>
            <a:r>
              <a:rPr lang="ko-KR" altLang="en-US" dirty="0" err="1"/>
              <a:t>로슬링교수가</a:t>
            </a:r>
            <a:r>
              <a:rPr lang="ko-KR" altLang="en-US" dirty="0"/>
              <a:t> 만든 </a:t>
            </a:r>
            <a:r>
              <a:rPr lang="ko-KR" altLang="en-US" dirty="0" err="1"/>
              <a:t>챠트</a:t>
            </a:r>
            <a:r>
              <a:rPr lang="en-US" altLang="ko-KR" dirty="0"/>
              <a:t>:GDP</a:t>
            </a:r>
            <a:r>
              <a:rPr lang="ko-KR" altLang="en-US" dirty="0"/>
              <a:t>와 기대 수명 사이의 상관관계</a:t>
            </a:r>
            <a:r>
              <a:rPr lang="en-US" altLang="ko-KR" dirty="0"/>
              <a:t>(</a:t>
            </a:r>
            <a:r>
              <a:rPr lang="ko-KR" altLang="en-US" dirty="0"/>
              <a:t>거품형 </a:t>
            </a:r>
            <a:r>
              <a:rPr lang="ko-KR" altLang="en-US" dirty="0" err="1"/>
              <a:t>챠트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8C424-D625-431A-B328-388A053C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Hajung Choi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8211F-2DD0-42F7-976F-A78F4BE1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E3F0B4-BECB-44DD-ABB3-7445E59D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984" y="2209692"/>
            <a:ext cx="7638032" cy="41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46AE0-E26E-4156-A5BB-9C5DEC9B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10.2 Matplotlib </a:t>
            </a:r>
            <a:r>
              <a:rPr lang="ko-KR" altLang="en-US" sz="3200" dirty="0"/>
              <a:t>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104D6-2D74-46B6-AC53-616C19E3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미국의 비영리 미디어 기관 </a:t>
            </a:r>
            <a:r>
              <a:rPr lang="en-US" altLang="ko-KR" dirty="0"/>
              <a:t>: </a:t>
            </a:r>
            <a:r>
              <a:rPr lang="ko-KR" altLang="en-US" dirty="0"/>
              <a:t>국립공영라디오</a:t>
            </a:r>
            <a:r>
              <a:rPr lang="en-US" altLang="ko-KR" dirty="0"/>
              <a:t>(NPR)</a:t>
            </a:r>
            <a:r>
              <a:rPr lang="ko-KR" altLang="en-US" dirty="0"/>
              <a:t>의 웹사이트 </a:t>
            </a:r>
            <a:r>
              <a:rPr lang="en-US" altLang="ko-KR" dirty="0"/>
              <a:t>(</a:t>
            </a:r>
            <a:r>
              <a:rPr lang="ko-KR" altLang="en-US" dirty="0"/>
              <a:t>대화식 다이어그램형 </a:t>
            </a:r>
            <a:r>
              <a:rPr lang="ko-KR" altLang="en-US" dirty="0" err="1"/>
              <a:t>챠트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sz="1600" dirty="0">
                <a:solidFill>
                  <a:srgbClr val="000000"/>
                </a:solidFill>
                <a:latin typeface="Nanum Gothic"/>
              </a:rPr>
              <a:t>사용자는 마우스를 임의의 지점에 올릴 수 있으며 이 경우 풍선 도움말이 나타나서 사용자가 원하는 정보를 효과적으로 전달해 주고 있다</a:t>
            </a:r>
            <a:r>
              <a:rPr lang="en-US" altLang="ko-KR" sz="1600" dirty="0">
                <a:solidFill>
                  <a:srgbClr val="000000"/>
                </a:solidFill>
                <a:latin typeface="Nanum Gothic"/>
              </a:rPr>
              <a:t>.</a:t>
            </a:r>
            <a:endParaRPr lang="ko-KR" altLang="en-US" sz="1600" dirty="0"/>
          </a:p>
          <a:p>
            <a:pPr lvl="3"/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8C424-D625-431A-B328-388A053C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Hajung</a:t>
            </a:r>
            <a:r>
              <a:rPr lang="en-US" dirty="0"/>
              <a:t> Choi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8211F-2DD0-42F7-976F-A78F4BE1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AE35069-3AF8-4E50-B9F2-A552C105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76" y="2358874"/>
            <a:ext cx="4633621" cy="352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A2F8D8-389F-42C9-BA2B-84CF19FA91CD}"/>
              </a:ext>
            </a:extLst>
          </p:cNvPr>
          <p:cNvSpPr/>
          <p:nvPr/>
        </p:nvSpPr>
        <p:spPr>
          <a:xfrm>
            <a:off x="5993997" y="4807018"/>
            <a:ext cx="563460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127000" algn="ctr"/>
            <a:r>
              <a:rPr lang="ko-KR" altLang="en-US" dirty="0">
                <a:solidFill>
                  <a:srgbClr val="000000"/>
                </a:solidFill>
                <a:latin typeface="Do Hyeon"/>
              </a:rPr>
              <a:t>출처 </a:t>
            </a:r>
            <a:r>
              <a:rPr lang="en-US" altLang="ko-KR" dirty="0">
                <a:solidFill>
                  <a:srgbClr val="000000"/>
                </a:solidFill>
                <a:latin typeface="Do Hyeon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Do Hyeon"/>
              </a:rPr>
              <a:t>미 국립 공영 라디오</a:t>
            </a:r>
            <a:r>
              <a:rPr lang="en-US" altLang="ko-KR" dirty="0">
                <a:solidFill>
                  <a:srgbClr val="000000"/>
                </a:solidFill>
                <a:latin typeface="Do Hyeon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hlinkClick r:id="rId4"/>
              </a:rPr>
              <a:t>https://www.npr.org/</a:t>
            </a:r>
            <a:endParaRPr lang="en-US" altLang="ko-KR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indent="127000" algn="ctr"/>
            <a:r>
              <a:rPr lang="ko-KR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직접 접속해 보세요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32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46AE0-E26E-4156-A5BB-9C5DEC9B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10.3 Matplotlib </a:t>
            </a:r>
            <a:r>
              <a:rPr lang="ko-KR" altLang="en-US" sz="3200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104D6-2D74-46B6-AC53-616C19E3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정의</a:t>
            </a:r>
            <a:endParaRPr lang="en-US" altLang="ko-KR" dirty="0"/>
          </a:p>
          <a:p>
            <a:pPr lvl="2"/>
            <a:r>
              <a:rPr lang="ko-KR" altLang="en-US" dirty="0"/>
              <a:t>데이터를 시각화하기 위한 도구로 </a:t>
            </a:r>
            <a:r>
              <a:rPr lang="ko-KR" altLang="en-US" dirty="0" err="1"/>
              <a:t>파이썬의</a:t>
            </a:r>
            <a:r>
              <a:rPr lang="ko-KR" altLang="en-US" dirty="0"/>
              <a:t> 라이브러리 형태로 사용</a:t>
            </a:r>
            <a:endParaRPr lang="en-US" altLang="ko-KR" dirty="0"/>
          </a:p>
          <a:p>
            <a:pPr lvl="2"/>
            <a:r>
              <a:rPr lang="ko-KR" altLang="en-US" dirty="0"/>
              <a:t>간단한 막대그래프</a:t>
            </a:r>
            <a:r>
              <a:rPr lang="en-US" altLang="ko-KR" dirty="0"/>
              <a:t>, </a:t>
            </a:r>
            <a:r>
              <a:rPr lang="ko-KR" altLang="en-US" dirty="0"/>
              <a:t>선그래프</a:t>
            </a:r>
            <a:r>
              <a:rPr lang="en-US" altLang="ko-KR" dirty="0"/>
              <a:t>, </a:t>
            </a:r>
            <a:r>
              <a:rPr lang="ko-KR" altLang="en-US" dirty="0"/>
              <a:t>산포도를 그리는 용도로 제격</a:t>
            </a:r>
            <a:endParaRPr lang="en-US" altLang="ko-KR" dirty="0"/>
          </a:p>
          <a:p>
            <a:pPr lvl="2"/>
            <a:r>
              <a:rPr lang="ko-KR" altLang="en-US" dirty="0"/>
              <a:t>예시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8C424-D625-431A-B328-388A053C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Hajung Choi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8211F-2DD0-42F7-976F-A78F4BE1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24DA72-2B5A-46DE-91C8-21A9DDEE0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20" y="2467895"/>
            <a:ext cx="6991160" cy="362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9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0F82455-4706-8449-8875-1B52F2B1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46" y="875333"/>
            <a:ext cx="8709956" cy="510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B56D80-0638-4048-A726-428E06E3DDD9}"/>
              </a:ext>
            </a:extLst>
          </p:cNvPr>
          <p:cNvSpPr txBox="1"/>
          <p:nvPr/>
        </p:nvSpPr>
        <p:spPr>
          <a:xfrm>
            <a:off x="3462616" y="423572"/>
            <a:ext cx="261321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이 코드의 실행 결과는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A879E-097A-4244-A27F-E99C57333850}"/>
              </a:ext>
            </a:extLst>
          </p:cNvPr>
          <p:cNvSpPr txBox="1"/>
          <p:nvPr/>
        </p:nvSpPr>
        <p:spPr>
          <a:xfrm>
            <a:off x="2164183" y="6065095"/>
            <a:ext cx="521008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인자들의 의미는 정보를 시각화하는 방법</a:t>
            </a:r>
          </a:p>
        </p:txBody>
      </p:sp>
    </p:spTree>
    <p:extLst>
      <p:ext uri="{BB962C8B-B14F-4D97-AF65-F5344CB8AC3E}">
        <p14:creationId xmlns:p14="http://schemas.microsoft.com/office/powerpoint/2010/main" val="209043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427497"/>
            <a:ext cx="11057592" cy="75013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dirty="0"/>
              <a:t>10.4 </a:t>
            </a:r>
            <a:r>
              <a:rPr lang="ko-KR" altLang="en-US" sz="3400" dirty="0" err="1"/>
              <a:t>맷플롯립</a:t>
            </a:r>
            <a:r>
              <a:rPr lang="ko-KR" altLang="en-US" sz="3400" dirty="0"/>
              <a:t> 코드 살펴 보기</a:t>
            </a:r>
            <a:endParaRPr lang="ko-KR" altLang="en-US" sz="3400" spc="-1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4872E2-34A3-4165-895E-5D84259D0B63}"/>
              </a:ext>
            </a:extLst>
          </p:cNvPr>
          <p:cNvSpPr/>
          <p:nvPr/>
        </p:nvSpPr>
        <p:spPr>
          <a:xfrm>
            <a:off x="790778" y="1301662"/>
            <a:ext cx="10079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첫 번째 단계는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pyplot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 모듈을 불러와서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plt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라는 별칭으로 지정하는 것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A82C28-792A-4DBE-AB75-7B587D99DBF8}"/>
              </a:ext>
            </a:extLst>
          </p:cNvPr>
          <p:cNvSpPr/>
          <p:nvPr/>
        </p:nvSpPr>
        <p:spPr>
          <a:xfrm>
            <a:off x="790623" y="2273545"/>
            <a:ext cx="10357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연도별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GDP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의 변화</a:t>
            </a: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연도는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years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 리스트에 담고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축 데이터로 사용</a:t>
            </a: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GDP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값은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gdp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라는 이름의 리스트를 만들어 데이터를 담게 하고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이 값이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축 데이터로 사용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9150B-E2ED-4321-9935-B60E9399FDE3}"/>
              </a:ext>
            </a:extLst>
          </p:cNvPr>
          <p:cNvSpPr/>
          <p:nvPr/>
        </p:nvSpPr>
        <p:spPr>
          <a:xfrm>
            <a:off x="816179" y="4292793"/>
            <a:ext cx="10332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선형 차트를 만들려면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plt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plot()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 함수를 호출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.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plot()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은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축 데이터와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축 데이터를 인수로 받음</a:t>
            </a:r>
            <a:endParaRPr lang="en-US" altLang="ko-KR" dirty="0">
              <a:solidFill>
                <a:srgbClr val="000000"/>
              </a:solidFill>
              <a:latin typeface="Nanum Gothic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선의 색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마크의 표시방법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선의 두께 등을 키워드 인자로 줄 수 있다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55" y="1692395"/>
            <a:ext cx="9669224" cy="5715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55" y="3473874"/>
            <a:ext cx="9669224" cy="7906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18" y="5244357"/>
            <a:ext cx="96596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2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{9C1B454E-93A4-4EA3-AB83-9228724DD9D1}tf78438558_win32</Template>
  <TotalTime>12</TotalTime>
  <Words>1202</Words>
  <Application>Microsoft Office PowerPoint</Application>
  <PresentationFormat>와이드스크린</PresentationFormat>
  <Paragraphs>148</Paragraphs>
  <Slides>41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Do Hyeon</vt:lpstr>
      <vt:lpstr>Nanum Gothic</vt:lpstr>
      <vt:lpstr>Malgun Gothic</vt:lpstr>
      <vt:lpstr>Malgun Gothic</vt:lpstr>
      <vt:lpstr>Arial</vt:lpstr>
      <vt:lpstr>Calibri</vt:lpstr>
      <vt:lpstr>Century Gothic</vt:lpstr>
      <vt:lpstr>Consolas</vt:lpstr>
      <vt:lpstr>Garamond</vt:lpstr>
      <vt:lpstr>SavonVTI</vt:lpstr>
      <vt:lpstr>matplotlip</vt:lpstr>
      <vt:lpstr>PowerPoint 프레젠테이션</vt:lpstr>
      <vt:lpstr>10.1 Matplotlib</vt:lpstr>
      <vt:lpstr>Matplotlib</vt:lpstr>
      <vt:lpstr>10.2 Matplotlib 사례</vt:lpstr>
      <vt:lpstr>10.2 Matplotlib 사례</vt:lpstr>
      <vt:lpstr>10.3 Matplotlib 사용하기</vt:lpstr>
      <vt:lpstr>PowerPoint 프레젠테이션</vt:lpstr>
      <vt:lpstr>10.4 맷플롯립 코드 살펴 보기</vt:lpstr>
      <vt:lpstr>10.4 맷플롯립 코드 살펴 보기</vt:lpstr>
      <vt:lpstr>PowerPoint 프레젠테이션</vt:lpstr>
      <vt:lpstr>PowerPoint 프레젠테이션</vt:lpstr>
      <vt:lpstr>10.4 맷플롯립 코드 살펴 보기</vt:lpstr>
      <vt:lpstr>10.5 차트 장식을 도와주는 다양한 기법들</vt:lpstr>
      <vt:lpstr>PowerPoint 프레젠테이션</vt:lpstr>
      <vt:lpstr>PowerPoint 프레젠테이션</vt:lpstr>
      <vt:lpstr>10.6 하나의 차트에 여러 개의 데이터를 그려보자</vt:lpstr>
      <vt:lpstr>PowerPoint 프레젠테이션</vt:lpstr>
      <vt:lpstr>PowerPoint 프레젠테이션</vt:lpstr>
      <vt:lpstr>PowerPoint 프레젠테이션</vt:lpstr>
      <vt:lpstr>PowerPoint 프레젠테이션</vt:lpstr>
      <vt:lpstr>10.7 막대형 차트도 손쉽게 그려보자</vt:lpstr>
      <vt:lpstr>10.7 막대형 차트도 손쉽게 그려보자</vt:lpstr>
      <vt:lpstr>10.8 여러나라의 국민소득 추이를 다중 막대형 차트로 그리자</vt:lpstr>
      <vt:lpstr>10.8 여러나라의 국민소득 추이를 다중 막대형 차트로 그리자</vt:lpstr>
      <vt:lpstr>10.9 데이터를 점으로 표현하는 산포도 그래프 그리기</vt:lpstr>
      <vt:lpstr>PowerPoint 프레젠테이션</vt:lpstr>
      <vt:lpstr>10.10 맛있는 피자가 생각나는 파이 차트</vt:lpstr>
      <vt:lpstr>10.11 히스토그램으로 자료의 분포를 한눈에 보아요</vt:lpstr>
      <vt:lpstr>10.12 겹쳐진 히스토그램도 그리자 : 다중 히스토그램</vt:lpstr>
      <vt:lpstr>10.12 겹쳐진 히스토그램도 그리자 : 다중 히스토그램</vt:lpstr>
      <vt:lpstr>LAB10-3정규분포로 생성된 난수를 눈으로 확인하기</vt:lpstr>
      <vt:lpstr>LAB10-3정규분포로 생성된 난수를 눈으로 확인하기</vt:lpstr>
      <vt:lpstr>10.13 데이터를 효율적으로 표현하는 상자 차트를 알아보자</vt:lpstr>
      <vt:lpstr>10.14 여러 개의 상자 차트 그리기</vt:lpstr>
      <vt:lpstr>10.14 여러 개의 상자 차트 그리기</vt:lpstr>
      <vt:lpstr>10.15 한 화면에 여러 그래프 그리기 : subplots()</vt:lpstr>
      <vt:lpstr>10.15 한 화면에 여러 그래프 그리기 : subplots()</vt:lpstr>
      <vt:lpstr>LAB10-4  서브플롯 이용해 보기</vt:lpstr>
      <vt:lpstr>LAB10-4  서브플롯 이용해 보기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matplotlip</dc:title>
  <dc:creator>하정</dc:creator>
  <cp:lastModifiedBy>하정</cp:lastModifiedBy>
  <cp:revision>1</cp:revision>
  <dcterms:created xsi:type="dcterms:W3CDTF">2022-09-06T11:56:39Z</dcterms:created>
  <dcterms:modified xsi:type="dcterms:W3CDTF">2022-09-06T12:09:29Z</dcterms:modified>
</cp:coreProperties>
</file>